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62" r:id="rId3"/>
    <p:sldId id="263" r:id="rId4"/>
    <p:sldId id="298" r:id="rId5"/>
    <p:sldId id="299" r:id="rId6"/>
    <p:sldId id="264" r:id="rId7"/>
    <p:sldId id="267" r:id="rId8"/>
    <p:sldId id="300" r:id="rId9"/>
    <p:sldId id="301" r:id="rId10"/>
    <p:sldId id="306" r:id="rId11"/>
    <p:sldId id="302" r:id="rId12"/>
    <p:sldId id="307" r:id="rId13"/>
    <p:sldId id="303" r:id="rId14"/>
    <p:sldId id="304" r:id="rId15"/>
    <p:sldId id="309" r:id="rId16"/>
    <p:sldId id="294" r:id="rId17"/>
    <p:sldId id="265" r:id="rId18"/>
    <p:sldId id="272" r:id="rId19"/>
    <p:sldId id="273" r:id="rId20"/>
    <p:sldId id="271" r:id="rId21"/>
    <p:sldId id="268" r:id="rId22"/>
    <p:sldId id="274" r:id="rId23"/>
    <p:sldId id="269" r:id="rId24"/>
    <p:sldId id="275" r:id="rId25"/>
    <p:sldId id="284" r:id="rId26"/>
    <p:sldId id="276" r:id="rId27"/>
    <p:sldId id="278" r:id="rId28"/>
    <p:sldId id="279" r:id="rId29"/>
    <p:sldId id="282" r:id="rId30"/>
    <p:sldId id="285" r:id="rId31"/>
    <p:sldId id="297" r:id="rId32"/>
    <p:sldId id="286" r:id="rId33"/>
    <p:sldId id="295" r:id="rId34"/>
    <p:sldId id="287" r:id="rId35"/>
    <p:sldId id="288" r:id="rId36"/>
    <p:sldId id="291" r:id="rId37"/>
    <p:sldId id="292" r:id="rId38"/>
    <p:sldId id="290" r:id="rId39"/>
    <p:sldId id="289" r:id="rId40"/>
    <p:sldId id="293"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88844" autoAdjust="0"/>
  </p:normalViewPr>
  <p:slideViewPr>
    <p:cSldViewPr snapToGrid="0">
      <p:cViewPr varScale="1">
        <p:scale>
          <a:sx n="80" d="100"/>
          <a:sy n="80" d="100"/>
        </p:scale>
        <p:origin x="-936" y="-90"/>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0855BC-FE55-49FC-899A-FBF449696F9E}" type="datetimeFigureOut">
              <a:rPr lang="en-US" smtClean="0"/>
              <a:pPr/>
              <a:t>5/16/2015</a:t>
            </a:fld>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537CA-F6CB-41ED-905F-5AEC47648096}" type="slidenum">
              <a:rPr lang="en-US" smtClean="0"/>
              <a:pPr/>
              <a:t>‹#›</a:t>
            </a:fld>
            <a:endParaRPr lang="en-US"/>
          </a:p>
        </p:txBody>
      </p:sp>
    </p:spTree>
    <p:extLst>
      <p:ext uri="{BB962C8B-B14F-4D97-AF65-F5344CB8AC3E}">
        <p14:creationId xmlns:p14="http://schemas.microsoft.com/office/powerpoint/2010/main" xmlns="" val="2217150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FD09E-AFB5-B34E-B48E-99E0E9F06C38}" type="datetimeFigureOut">
              <a:rPr lang="en-US" smtClean="0"/>
              <a:pPr/>
              <a:t>5/16/2015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34982D-918B-AE49-B348-30C356D6A4F6}" type="slidenum">
              <a:rPr lang="en-US" smtClean="0"/>
              <a:pPr/>
              <a:t>‹#›</a:t>
            </a:fld>
            <a:endParaRPr lang="en-US"/>
          </a:p>
        </p:txBody>
      </p:sp>
    </p:spTree>
    <p:extLst>
      <p:ext uri="{BB962C8B-B14F-4D97-AF65-F5344CB8AC3E}">
        <p14:creationId xmlns:p14="http://schemas.microsoft.com/office/powerpoint/2010/main" xmlns="" val="531440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u="sng">
                <a:latin typeface="Arial" charset="0"/>
                <a:ea typeface="ＭＳ Ｐゴシック" charset="0"/>
                <a:cs typeface="ＭＳ Ｐゴシック" charset="0"/>
              </a:rPr>
              <a:t>Dubbed </a:t>
            </a:r>
            <a:r>
              <a:rPr lang="ja-JP" altLang="en-US" u="sng">
                <a:latin typeface="Arial" charset="0"/>
                <a:ea typeface="ＭＳ Ｐゴシック" charset="0"/>
                <a:cs typeface="ＭＳ Ｐゴシック" charset="0"/>
              </a:rPr>
              <a:t>“</a:t>
            </a:r>
            <a:r>
              <a:rPr lang="en-US" u="sng">
                <a:latin typeface="Arial" charset="0"/>
                <a:ea typeface="ＭＳ Ｐゴシック" charset="0"/>
                <a:cs typeface="ＭＳ Ｐゴシック" charset="0"/>
              </a:rPr>
              <a:t>Glide Heritage Space</a:t>
            </a:r>
            <a:r>
              <a:rPr lang="ja-JP" altLang="en-US" u="sng">
                <a:latin typeface="Arial" charset="0"/>
                <a:ea typeface="ＭＳ Ｐゴシック" charset="0"/>
                <a:cs typeface="ＭＳ Ｐゴシック" charset="0"/>
              </a:rPr>
              <a:t>”</a:t>
            </a:r>
            <a:r>
              <a:rPr lang="en-US" u="sng">
                <a:latin typeface="Arial" charset="0"/>
                <a:ea typeface="ＭＳ Ｐゴシック" charset="0"/>
                <a:cs typeface="ＭＳ Ｐゴシック" charset="0"/>
              </a:rPr>
              <a:t>, this area uses</a:t>
            </a:r>
            <a:r>
              <a:rPr lang="en-US">
                <a:latin typeface="Arial" charset="0"/>
                <a:ea typeface="ＭＳ Ｐゴシック" charset="0"/>
                <a:cs typeface="ＭＳ Ｐゴシック" charset="0"/>
              </a:rPr>
              <a:t> </a:t>
            </a: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475F67E3-5989-3F41-A335-D6B60BA38AD7}" type="slidenum">
              <a:rPr lang="en-US" sz="1200" b="0">
                <a:latin typeface="Arial" charset="0"/>
              </a:rPr>
              <a:pPr/>
              <a:t>8</a:t>
            </a:fld>
            <a:endParaRPr lang="en-US" sz="1200" b="0">
              <a:latin typeface="Arial" charset="0"/>
            </a:endParaRPr>
          </a:p>
        </p:txBody>
      </p:sp>
    </p:spTree>
    <p:extLst>
      <p:ext uri="{BB962C8B-B14F-4D97-AF65-F5344CB8AC3E}">
        <p14:creationId xmlns:p14="http://schemas.microsoft.com/office/powerpoint/2010/main" xmlns="" val="365489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u="sng">
                <a:latin typeface="Arial" charset="0"/>
                <a:ea typeface="ＭＳ Ｐゴシック" charset="0"/>
                <a:cs typeface="ＭＳ Ｐゴシック" charset="0"/>
              </a:rPr>
              <a:t>in an area of Los Angeles that receives more than its fair share</a:t>
            </a:r>
            <a:r>
              <a:rPr lang="en-US">
                <a:latin typeface="Arial" charset="0"/>
                <a:ea typeface="ＭＳ Ｐゴシック" charset="0"/>
                <a:cs typeface="ＭＳ Ｐゴシック" charset="0"/>
              </a:rPr>
              <a:t> </a:t>
            </a:r>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6232B78D-48FE-FC44-801C-D062959DD039}" type="slidenum">
              <a:rPr lang="en-US" sz="1200" b="0">
                <a:latin typeface="Arial" charset="0"/>
              </a:rPr>
              <a:pPr/>
              <a:t>9</a:t>
            </a:fld>
            <a:endParaRPr lang="en-US" sz="1200" b="0">
              <a:latin typeface="Arial" charset="0"/>
            </a:endParaRPr>
          </a:p>
        </p:txBody>
      </p:sp>
    </p:spTree>
    <p:extLst>
      <p:ext uri="{BB962C8B-B14F-4D97-AF65-F5344CB8AC3E}">
        <p14:creationId xmlns:p14="http://schemas.microsoft.com/office/powerpoint/2010/main" xmlns="" val="230804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u="sng">
                <a:latin typeface="Arial" charset="0"/>
                <a:ea typeface="ＭＳ Ｐゴシック" charset="0"/>
                <a:cs typeface="ＭＳ Ｐゴシック" charset="0"/>
              </a:rPr>
              <a:t>in an area of Los Angeles that receives more than its fair share</a:t>
            </a:r>
            <a:r>
              <a:rPr lang="en-US">
                <a:latin typeface="Arial" charset="0"/>
                <a:ea typeface="ＭＳ Ｐゴシック" charset="0"/>
                <a:cs typeface="ＭＳ Ｐゴシック" charset="0"/>
              </a:rPr>
              <a:t> </a:t>
            </a:r>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6232B78D-48FE-FC44-801C-D062959DD039}" type="slidenum">
              <a:rPr lang="en-US" sz="1200" b="0">
                <a:latin typeface="Arial" charset="0"/>
              </a:rPr>
              <a:pPr/>
              <a:t>10</a:t>
            </a:fld>
            <a:endParaRPr lang="en-US" sz="1200" b="0">
              <a:latin typeface="Arial" charset="0"/>
            </a:endParaRPr>
          </a:p>
        </p:txBody>
      </p:sp>
    </p:spTree>
    <p:extLst>
      <p:ext uri="{BB962C8B-B14F-4D97-AF65-F5344CB8AC3E}">
        <p14:creationId xmlns:p14="http://schemas.microsoft.com/office/powerpoint/2010/main" xmlns="" val="37524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86F3C3C1-426A-7448-98B6-C32D627DC580}" type="slidenum">
              <a:rPr lang="en-US" sz="1200" b="0">
                <a:latin typeface="Arial" charset="0"/>
              </a:rPr>
              <a:pPr/>
              <a:t>11</a:t>
            </a:fld>
            <a:endParaRPr lang="en-US" sz="1200" b="0">
              <a:latin typeface="Arial" charset="0"/>
            </a:endParaRPr>
          </a:p>
        </p:txBody>
      </p:sp>
    </p:spTree>
    <p:extLst>
      <p:ext uri="{BB962C8B-B14F-4D97-AF65-F5344CB8AC3E}">
        <p14:creationId xmlns:p14="http://schemas.microsoft.com/office/powerpoint/2010/main" xmlns="" val="40699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
        <p:nvSpPr>
          <p:cNvPr id="481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86F3C3C1-426A-7448-98B6-C32D627DC580}" type="slidenum">
              <a:rPr lang="en-US" sz="1200" b="0">
                <a:latin typeface="Arial" charset="0"/>
              </a:rPr>
              <a:pPr/>
              <a:t>12</a:t>
            </a:fld>
            <a:endParaRPr lang="en-US" sz="1200" b="0">
              <a:latin typeface="Arial" charset="0"/>
            </a:endParaRPr>
          </a:p>
        </p:txBody>
      </p:sp>
    </p:spTree>
    <p:extLst>
      <p:ext uri="{BB962C8B-B14F-4D97-AF65-F5344CB8AC3E}">
        <p14:creationId xmlns:p14="http://schemas.microsoft.com/office/powerpoint/2010/main" xmlns="" val="386218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a:latin typeface="Arial" charset="0"/>
                <a:ea typeface="ＭＳ Ｐゴシック" charset="0"/>
                <a:cs typeface="ＭＳ Ｐゴシック" charset="0"/>
              </a:rPr>
              <a:t>INCLUDE AB 32/SB 535</a:t>
            </a:r>
          </a:p>
          <a:p>
            <a:pPr eaLnBrk="1" hangingPunct="1">
              <a:spcBef>
                <a:spcPct val="0"/>
              </a:spcBef>
            </a:pPr>
            <a:r>
              <a:rPr lang="en-US" b="1">
                <a:latin typeface="Arial" charset="0"/>
                <a:ea typeface="ＭＳ Ｐゴシック" charset="0"/>
                <a:cs typeface="ＭＳ Ｐゴシック" charset="0"/>
              </a:rPr>
              <a:t>CAP AND TRADE IS WORKING IN CALIFORNIA</a:t>
            </a:r>
          </a:p>
          <a:p>
            <a:pPr eaLnBrk="1" hangingPunct="1">
              <a:spcBef>
                <a:spcPct val="0"/>
              </a:spcBef>
            </a:pPr>
            <a:r>
              <a:rPr lang="en-US" b="1">
                <a:latin typeface="Arial" charset="0"/>
                <a:ea typeface="ＭＳ Ｐゴシック" charset="0"/>
                <a:cs typeface="ＭＳ Ｐゴシック" charset="0"/>
              </a:rPr>
              <a:t>FEE AND DIVIDEND A POSSIBILITY WHICH YOU WILL HERE MORE OF</a:t>
            </a:r>
          </a:p>
        </p:txBody>
      </p:sp>
      <p:sp>
        <p:nvSpPr>
          <p:cNvPr id="501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3D635EB1-55EB-3D42-A96F-DC772F635A83}" type="slidenum">
              <a:rPr lang="en-US" sz="1200" b="0">
                <a:latin typeface="Arial" charset="0"/>
              </a:rPr>
              <a:pPr/>
              <a:t>13</a:t>
            </a:fld>
            <a:endParaRPr lang="en-US" sz="1200" b="0">
              <a:latin typeface="Arial" charset="0"/>
            </a:endParaRPr>
          </a:p>
        </p:txBody>
      </p:sp>
    </p:spTree>
    <p:extLst>
      <p:ext uri="{BB962C8B-B14F-4D97-AF65-F5344CB8AC3E}">
        <p14:creationId xmlns:p14="http://schemas.microsoft.com/office/powerpoint/2010/main" xmlns="" val="268103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Story about KJ waiting behind a corner and telling me about waterless urinals</a:t>
            </a:r>
          </a:p>
          <a:p>
            <a:r>
              <a:rPr lang="en-US">
                <a:latin typeface="Arial" charset="0"/>
                <a:ea typeface="ＭＳ Ｐゴシック" charset="0"/>
                <a:cs typeface="ＭＳ Ｐゴシック" charset="0"/>
              </a:rPr>
              <a:t>CALL YOUR UTILITY COMPANY; CHECK OUT REBATES/INCENTIVES</a:t>
            </a:r>
          </a:p>
          <a:p>
            <a:r>
              <a:rPr lang="en-US">
                <a:latin typeface="Arial" charset="0"/>
                <a:ea typeface="ＭＳ Ｐゴシック" charset="0"/>
                <a:cs typeface="ＭＳ Ｐゴシック" charset="0"/>
              </a:rPr>
              <a:t>JOIN CIPL; GET RESOURCE PACKET</a:t>
            </a:r>
          </a:p>
          <a:p>
            <a:endParaRPr lang="en-US">
              <a:latin typeface="Arial" charset="0"/>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fld id="{2A0A4BCD-81E4-EC4C-BB0F-ABD34A71E574}" type="slidenum">
              <a:rPr lang="en-US" sz="1200" b="0">
                <a:latin typeface="Arial" charset="0"/>
              </a:rPr>
              <a:pPr/>
              <a:t>15</a:t>
            </a:fld>
            <a:endParaRPr lang="en-US" sz="1200" b="0">
              <a:latin typeface="Arial" charset="0"/>
            </a:endParaRPr>
          </a:p>
        </p:txBody>
      </p:sp>
    </p:spTree>
    <p:extLst>
      <p:ext uri="{BB962C8B-B14F-4D97-AF65-F5344CB8AC3E}">
        <p14:creationId xmlns:p14="http://schemas.microsoft.com/office/powerpoint/2010/main" xmlns="" val="103141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12558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171319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46791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216204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431333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3974105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2906881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347952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271021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307189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48678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148603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1953398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12211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322880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8C8E8-AF97-41F7-915A-918582DBFDED}" type="datetimeFigureOut">
              <a:rPr lang="en-US" smtClean="0"/>
              <a:pPr/>
              <a:t>5/16/2015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324650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08C8E8-AF97-41F7-915A-918582DBFDED}" type="datetimeFigureOut">
              <a:rPr lang="en-US" smtClean="0"/>
              <a:pPr/>
              <a:t>5/16/2015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BC647F-D040-447C-953D-9ED22EB62828}" type="slidenum">
              <a:rPr lang="en-US" smtClean="0"/>
              <a:pPr/>
              <a:t>‹#›</a:t>
            </a:fld>
            <a:endParaRPr lang="en-US" dirty="0"/>
          </a:p>
        </p:txBody>
      </p:sp>
    </p:spTree>
    <p:extLst>
      <p:ext uri="{BB962C8B-B14F-4D97-AF65-F5344CB8AC3E}">
        <p14:creationId xmlns:p14="http://schemas.microsoft.com/office/powerpoint/2010/main" xmlns="" val="709404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oolcongregations.org/start-up-kit/" TargetMode="External"/><Relationship Id="rId2" Type="http://schemas.openxmlformats.org/officeDocument/2006/relationships/hyperlink" Target="http://www.ucc.org/environmental-ministries/just-green-congregations.html" TargetMode="External"/><Relationship Id="rId1" Type="http://schemas.openxmlformats.org/officeDocument/2006/relationships/slideLayout" Target="../slideLayouts/slideLayout2.xml"/><Relationship Id="rId4" Type="http://schemas.openxmlformats.org/officeDocument/2006/relationships/hyperlink" Target="http://www.coolcongregations.org/start-up-kit/for-household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ischievousspiritandtheology.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webofcreation.org/earth-bible/the-earth-bible-projec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rfaithpowerandlight.org/clergy-corner/sacred-texts-with-creation-care-themes/" TargetMode="External"/><Relationship Id="rId2" Type="http://schemas.openxmlformats.org/officeDocument/2006/relationships/hyperlink" Target="http://seasonofcreation.com/" TargetMode="External"/><Relationship Id="rId1" Type="http://schemas.openxmlformats.org/officeDocument/2006/relationships/slideLayout" Target="../slideLayouts/slideLayout2.xml"/><Relationship Id="rId5" Type="http://schemas.openxmlformats.org/officeDocument/2006/relationships/hyperlink" Target="http://www.letallcreationpraise.org/" TargetMode="External"/><Relationship Id="rId4" Type="http://schemas.openxmlformats.org/officeDocument/2006/relationships/hyperlink" Target="http://www.ucc.org/environmental-ministries_environmental-justice-link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bibleandecology.org/preaching-resources/sample-sermons" TargetMode="External"/><Relationship Id="rId2" Type="http://schemas.openxmlformats.org/officeDocument/2006/relationships/hyperlink" Target="http://www.greenfaith.org/resource-center/spirit/greenworship-resource/christian-resource-1/christian-web-based-resources/web-resource-full-listi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nterfaithpowerandlight.org/resources/fil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ExLSvJXWjlQ" TargetMode="External"/><Relationship Id="rId2" Type="http://schemas.openxmlformats.org/officeDocument/2006/relationships/hyperlink" Target="https://www.youtube.com/watch?v=deOVqVEGv08" TargetMode="External"/><Relationship Id="rId1" Type="http://schemas.openxmlformats.org/officeDocument/2006/relationships/slideLayout" Target="../slideLayouts/slideLayout2.xml"/><Relationship Id="rId4" Type="http://schemas.openxmlformats.org/officeDocument/2006/relationships/hyperlink" Target="https://www.youtube.com/watch?v=-e2oOB2sqr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interfaithpowerandlight.org/" TargetMode="External"/><Relationship Id="rId2" Type="http://schemas.openxmlformats.org/officeDocument/2006/relationships/hyperlink" Target="http://www.ucc.org/environmental-ministries_about-u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acucc.org/environment" TargetMode="External"/><Relationship Id="rId2" Type="http://schemas.openxmlformats.org/officeDocument/2006/relationships/hyperlink" Target="http://www.ucc.org/environmental-ministri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j9lnEfp_9hA" TargetMode="External"/><Relationship Id="rId2" Type="http://schemas.openxmlformats.org/officeDocument/2006/relationships/hyperlink" Target="https://www.youtube.com/watch?v=rJYYHBhMYE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FXODDBieD6I" TargetMode="External"/><Relationship Id="rId2" Type="http://schemas.openxmlformats.org/officeDocument/2006/relationships/hyperlink" Target="https://www.youtube.com/watch?v=TPuCEr1lCl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arthfirst.org/" TargetMode="External"/><Relationship Id="rId2" Type="http://schemas.openxmlformats.org/officeDocument/2006/relationships/hyperlink" Target="http://www.edf.org/" TargetMode="External"/><Relationship Id="rId1" Type="http://schemas.openxmlformats.org/officeDocument/2006/relationships/slideLayout" Target="../slideLayouts/slideLayout2.xml"/><Relationship Id="rId6" Type="http://schemas.openxmlformats.org/officeDocument/2006/relationships/hyperlink" Target="http://www.tryscience.org/csp/csp.html" TargetMode="External"/><Relationship Id="rId5" Type="http://schemas.openxmlformats.org/officeDocument/2006/relationships/hyperlink" Target="http://www.audobon.org/" TargetMode="External"/><Relationship Id="rId4" Type="http://schemas.openxmlformats.org/officeDocument/2006/relationships/hyperlink" Target="http://www.sierraclub.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peta.org/" TargetMode="External"/><Relationship Id="rId2" Type="http://schemas.openxmlformats.org/officeDocument/2006/relationships/hyperlink" Target="http://www.greenpeace.org/usa/en/" TargetMode="External"/><Relationship Id="rId1" Type="http://schemas.openxmlformats.org/officeDocument/2006/relationships/slideLayout" Target="../slideLayouts/slideLayout2.xml"/><Relationship Id="rId5" Type="http://schemas.openxmlformats.org/officeDocument/2006/relationships/hyperlink" Target="http://www.interfaithpowerandlight.org/" TargetMode="External"/><Relationship Id="rId4" Type="http://schemas.openxmlformats.org/officeDocument/2006/relationships/hyperlink" Target="http://www.ecojesui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Eco-Action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156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DSC04884.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083" y="762000"/>
            <a:ext cx="12951884"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1"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sp>
        <p:nvSpPr>
          <p:cNvPr id="45060" name="TextBox 3"/>
          <p:cNvSpPr txBox="1">
            <a:spLocks noChangeArrowheads="1"/>
          </p:cNvSpPr>
          <p:nvPr/>
        </p:nvSpPr>
        <p:spPr bwMode="auto">
          <a:xfrm>
            <a:off x="609600" y="-22225"/>
            <a:ext cx="10972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4000"/>
              <a:t>RENEWABLE ENERGY</a:t>
            </a:r>
          </a:p>
        </p:txBody>
      </p:sp>
    </p:spTree>
    <p:extLst>
      <p:ext uri="{BB962C8B-B14F-4D97-AF65-F5344CB8AC3E}">
        <p14:creationId xmlns:p14="http://schemas.microsoft.com/office/powerpoint/2010/main" xmlns="" val="2969642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reachin_alt.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2" y="2286001"/>
            <a:ext cx="12134849" cy="361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sp>
        <p:nvSpPr>
          <p:cNvPr id="47108" name="TextBox 3"/>
          <p:cNvSpPr txBox="1">
            <a:spLocks noChangeArrowheads="1"/>
          </p:cNvSpPr>
          <p:nvPr/>
        </p:nvSpPr>
        <p:spPr bwMode="auto">
          <a:xfrm>
            <a:off x="3352800" y="381001"/>
            <a:ext cx="5384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4000"/>
              <a:t>EDUCATION</a:t>
            </a:r>
          </a:p>
        </p:txBody>
      </p:sp>
    </p:spTree>
    <p:extLst>
      <p:ext uri="{BB962C8B-B14F-4D97-AF65-F5344CB8AC3E}">
        <p14:creationId xmlns:p14="http://schemas.microsoft.com/office/powerpoint/2010/main" xmlns="" val="1235605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sp>
        <p:nvSpPr>
          <p:cNvPr id="47108" name="TextBox 3"/>
          <p:cNvSpPr txBox="1">
            <a:spLocks noChangeArrowheads="1"/>
          </p:cNvSpPr>
          <p:nvPr/>
        </p:nvSpPr>
        <p:spPr bwMode="auto">
          <a:xfrm>
            <a:off x="3352800" y="381001"/>
            <a:ext cx="5384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4000"/>
              <a:t>EDUCATION</a:t>
            </a:r>
          </a:p>
        </p:txBody>
      </p:sp>
      <p:pic>
        <p:nvPicPr>
          <p:cNvPr id="2" name="Picture 1" descr="College Comm Press conf.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4773" y="1028700"/>
            <a:ext cx="10954041" cy="5829300"/>
          </a:xfrm>
          <a:prstGeom prst="rect">
            <a:avLst/>
          </a:prstGeom>
        </p:spPr>
      </p:pic>
    </p:spTree>
    <p:extLst>
      <p:ext uri="{BB962C8B-B14F-4D97-AF65-F5344CB8AC3E}">
        <p14:creationId xmlns:p14="http://schemas.microsoft.com/office/powerpoint/2010/main" xmlns="" val="750257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pic>
        <p:nvPicPr>
          <p:cNvPr id="49155" name="Picture 3" descr="2014 DC Advocates Group copy.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0"/>
            <a:ext cx="7029451"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Picture 4" descr="2014 DC Debrief copy.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3359150"/>
            <a:ext cx="7721600" cy="349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7" name="TextBox 5"/>
          <p:cNvSpPr txBox="1">
            <a:spLocks noChangeArrowheads="1"/>
          </p:cNvSpPr>
          <p:nvPr/>
        </p:nvSpPr>
        <p:spPr bwMode="auto">
          <a:xfrm>
            <a:off x="304800" y="1760538"/>
            <a:ext cx="4876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i="1"/>
              <a:t>2014 DC Conference Group </a:t>
            </a:r>
          </a:p>
        </p:txBody>
      </p:sp>
      <p:sp>
        <p:nvSpPr>
          <p:cNvPr id="49158" name="TextBox 6"/>
          <p:cNvSpPr txBox="1">
            <a:spLocks noChangeArrowheads="1"/>
          </p:cNvSpPr>
          <p:nvPr/>
        </p:nvSpPr>
        <p:spPr bwMode="auto">
          <a:xfrm>
            <a:off x="7823200" y="4876801"/>
            <a:ext cx="4368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i="1"/>
              <a:t>Lobby Visit Debrief Session</a:t>
            </a:r>
          </a:p>
        </p:txBody>
      </p:sp>
      <p:sp>
        <p:nvSpPr>
          <p:cNvPr id="49159" name="TextBox 6"/>
          <p:cNvSpPr txBox="1">
            <a:spLocks noChangeArrowheads="1"/>
          </p:cNvSpPr>
          <p:nvPr/>
        </p:nvSpPr>
        <p:spPr bwMode="auto">
          <a:xfrm>
            <a:off x="0" y="304800"/>
            <a:ext cx="5384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3200"/>
              <a:t>ADVOCACY</a:t>
            </a:r>
          </a:p>
        </p:txBody>
      </p:sp>
    </p:spTree>
    <p:extLst>
      <p:ext uri="{BB962C8B-B14F-4D97-AF65-F5344CB8AC3E}">
        <p14:creationId xmlns:p14="http://schemas.microsoft.com/office/powerpoint/2010/main" xmlns="" val="351525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5 DC Full Advocates.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7301" b="17301"/>
          <a:stretch>
            <a:fillRect/>
          </a:stretch>
        </p:blipFill>
        <p:spPr>
          <a:xfrm>
            <a:off x="169897" y="902254"/>
            <a:ext cx="11132156" cy="5025362"/>
          </a:xfrm>
        </p:spPr>
      </p:pic>
    </p:spTree>
    <p:extLst>
      <p:ext uri="{BB962C8B-B14F-4D97-AF65-F5344CB8AC3E}">
        <p14:creationId xmlns:p14="http://schemas.microsoft.com/office/powerpoint/2010/main" xmlns="" val="4111583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a:t>Sacred Water - Congregational Action</a:t>
            </a:r>
          </a:p>
        </p:txBody>
      </p:sp>
      <p:sp>
        <p:nvSpPr>
          <p:cNvPr id="29699" name="TextBox 3"/>
          <p:cNvSpPr txBox="1">
            <a:spLocks noChangeArrowheads="1"/>
          </p:cNvSpPr>
          <p:nvPr/>
        </p:nvSpPr>
        <p:spPr bwMode="auto">
          <a:xfrm>
            <a:off x="0" y="76201"/>
            <a:ext cx="121920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3200"/>
              <a:t>Water Conservation as a Spiritual Practice</a:t>
            </a:r>
          </a:p>
          <a:p>
            <a:pPr algn="ctr"/>
            <a:r>
              <a:rPr lang="en-US" sz="3200" i="1"/>
              <a:t>Practical Measures</a:t>
            </a:r>
          </a:p>
        </p:txBody>
      </p:sp>
      <p:sp>
        <p:nvSpPr>
          <p:cNvPr id="29700" name="TextBox 5"/>
          <p:cNvSpPr txBox="1">
            <a:spLocks noChangeArrowheads="1"/>
          </p:cNvSpPr>
          <p:nvPr/>
        </p:nvSpPr>
        <p:spPr bwMode="auto">
          <a:xfrm>
            <a:off x="101600" y="1066801"/>
            <a:ext cx="11988800" cy="732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buFont typeface="Arial" charset="0"/>
              <a:buChar char="•"/>
            </a:pPr>
            <a:r>
              <a:rPr lang="en-US" sz="2800" b="0" i="1"/>
              <a:t>Water Audit – DIY/Water Company</a:t>
            </a:r>
          </a:p>
          <a:p>
            <a:pPr algn="ctr">
              <a:buFont typeface="Arial" charset="0"/>
              <a:buChar char="•"/>
            </a:pPr>
            <a:r>
              <a:rPr lang="en-US" sz="2800" b="0" i="1"/>
              <a:t>Low-flow toilets/no-flow urinals – rebates</a:t>
            </a:r>
          </a:p>
          <a:p>
            <a:pPr algn="ctr">
              <a:buFont typeface="Arial" charset="0"/>
              <a:buChar char="•"/>
            </a:pPr>
            <a:r>
              <a:rPr lang="en-US" sz="2800" b="0" i="1"/>
              <a:t>Replace aeroators</a:t>
            </a:r>
          </a:p>
          <a:p>
            <a:pPr algn="ctr">
              <a:buFont typeface="Arial" charset="0"/>
              <a:buChar char="•"/>
            </a:pPr>
            <a:r>
              <a:rPr lang="en-US" sz="2800" b="0" i="1"/>
              <a:t>Rain barrels – (est. relationships, Tree People)</a:t>
            </a:r>
          </a:p>
          <a:p>
            <a:pPr algn="ctr">
              <a:buFont typeface="Arial" charset="0"/>
              <a:buChar char="•"/>
            </a:pPr>
            <a:r>
              <a:rPr lang="en-US" sz="2800" b="0" i="1"/>
              <a:t>Permable concrete</a:t>
            </a:r>
          </a:p>
          <a:p>
            <a:pPr algn="ctr">
              <a:buFont typeface="Arial" charset="0"/>
              <a:buChar char="•"/>
            </a:pPr>
            <a:r>
              <a:rPr lang="en-US" sz="2800" b="0" i="1"/>
              <a:t>Drought-tolerant landscaping/replace lawn</a:t>
            </a:r>
          </a:p>
          <a:p>
            <a:pPr algn="ctr">
              <a:buFont typeface="Arial" charset="0"/>
              <a:buChar char="•"/>
            </a:pPr>
            <a:r>
              <a:rPr lang="en-US" sz="2800" b="0" i="1"/>
              <a:t>Earth care events highlighting water</a:t>
            </a:r>
          </a:p>
          <a:p>
            <a:pPr algn="ctr">
              <a:buFont typeface="Arial" charset="0"/>
              <a:buChar char="•"/>
            </a:pPr>
            <a:r>
              <a:rPr lang="en-US" sz="2800" b="0" i="1"/>
              <a:t>Repair leaky faucets, hoses, etc</a:t>
            </a:r>
          </a:p>
          <a:p>
            <a:pPr algn="ctr">
              <a:buFont typeface="Arial" charset="0"/>
              <a:buChar char="•"/>
            </a:pPr>
            <a:r>
              <a:rPr lang="en-US" sz="2800" b="0" i="1"/>
              <a:t>Incorporate sacred water practices into services</a:t>
            </a:r>
          </a:p>
          <a:p>
            <a:pPr algn="ctr">
              <a:buFont typeface="Arial" charset="0"/>
              <a:buChar char="•"/>
            </a:pPr>
            <a:r>
              <a:rPr lang="en-US" sz="2800" b="0" i="1"/>
              <a:t>Household water-saving tips</a:t>
            </a:r>
          </a:p>
          <a:p>
            <a:pPr algn="ctr">
              <a:buFont typeface="Arial" charset="0"/>
              <a:buChar char="•"/>
            </a:pPr>
            <a:r>
              <a:rPr lang="en-US" sz="2800" b="0" i="1"/>
              <a:t>Utilize HE washers (rebates)</a:t>
            </a:r>
          </a:p>
          <a:p>
            <a:pPr algn="ctr">
              <a:buFont typeface="Arial" charset="0"/>
              <a:buChar char="•"/>
            </a:pPr>
            <a:r>
              <a:rPr lang="en-US" sz="2800" b="0" i="1"/>
              <a:t>Greywater measures</a:t>
            </a:r>
          </a:p>
          <a:p>
            <a:pPr algn="ctr">
              <a:buFont typeface="Arial" charset="0"/>
              <a:buChar char="•"/>
            </a:pPr>
            <a:endParaRPr lang="en-US" sz="2800" b="0" i="1"/>
          </a:p>
          <a:p>
            <a:pPr algn="ctr"/>
            <a:endParaRPr lang="en-US" sz="3400" b="0" i="1"/>
          </a:p>
          <a:p>
            <a:pPr algn="ctr"/>
            <a:endParaRPr lang="en-US" sz="3600" b="0" i="1"/>
          </a:p>
          <a:p>
            <a:pPr algn="ctr"/>
            <a:endParaRPr lang="en-US" sz="3600" b="0" i="1"/>
          </a:p>
        </p:txBody>
      </p:sp>
    </p:spTree>
    <p:extLst>
      <p:ext uri="{BB962C8B-B14F-4D97-AF65-F5344CB8AC3E}">
        <p14:creationId xmlns:p14="http://schemas.microsoft.com/office/powerpoint/2010/main" xmlns="" val="190700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dirty="0" smtClean="0"/>
              <a:t>Assess Your Congregation</a:t>
            </a:r>
            <a:br>
              <a:rPr lang="en-US" dirty="0" smtClean="0"/>
            </a:br>
            <a:endParaRPr lang="en-US" dirty="0"/>
          </a:p>
        </p:txBody>
      </p:sp>
      <p:sp>
        <p:nvSpPr>
          <p:cNvPr id="3" name="Content Placeholder 2"/>
          <p:cNvSpPr>
            <a:spLocks noGrp="1"/>
          </p:cNvSpPr>
          <p:nvPr>
            <p:ph idx="1"/>
          </p:nvPr>
        </p:nvSpPr>
        <p:spPr>
          <a:xfrm>
            <a:off x="490298" y="2004725"/>
            <a:ext cx="8612138" cy="4229820"/>
          </a:xfrm>
        </p:spPr>
        <p:txBody>
          <a:bodyPr>
            <a:normAutofit fontScale="92500" lnSpcReduction="10000"/>
          </a:bodyPr>
          <a:lstStyle/>
          <a:p>
            <a:endParaRPr lang="en-US" b="1" dirty="0" smtClean="0"/>
          </a:p>
          <a:p>
            <a:r>
              <a:rPr lang="en-US" sz="2800" b="1" dirty="0" smtClean="0"/>
              <a:t>Take </a:t>
            </a:r>
            <a:r>
              <a:rPr lang="en-US" sz="2800" b="1" dirty="0"/>
              <a:t>the survey “Becoming a Green Justice Congregation.” </a:t>
            </a:r>
            <a:r>
              <a:rPr lang="en-US" sz="2800" b="1" u="sng" dirty="0">
                <a:hlinkClick r:id="rId2"/>
              </a:rPr>
              <a:t>http://</a:t>
            </a:r>
            <a:r>
              <a:rPr lang="en-US" sz="2800" b="1" u="sng" dirty="0" smtClean="0">
                <a:hlinkClick r:id="rId2"/>
              </a:rPr>
              <a:t>www.ucc.org/environmental-ministries/just-green-congregations.html</a:t>
            </a:r>
            <a:endParaRPr lang="en-US" sz="2800" b="1" u="sng" dirty="0" smtClean="0"/>
          </a:p>
          <a:p>
            <a:r>
              <a:rPr lang="en-US" sz="2800" b="1" dirty="0" smtClean="0"/>
              <a:t>From IPL:  </a:t>
            </a:r>
            <a:r>
              <a:rPr lang="en-US" sz="2800" b="1" dirty="0"/>
              <a:t>Use the congregational start up kit: </a:t>
            </a:r>
            <a:r>
              <a:rPr lang="en-US" sz="2800" u="sng" dirty="0">
                <a:hlinkClick r:id="rId3"/>
              </a:rPr>
              <a:t>http://www.coolcongregations.org/start-up-kit/</a:t>
            </a:r>
            <a:endParaRPr lang="en-US" sz="2800" b="1" dirty="0"/>
          </a:p>
          <a:p>
            <a:r>
              <a:rPr lang="en-US" sz="2800" b="1" dirty="0"/>
              <a:t>I also recommend the start up kits for households for individuals: </a:t>
            </a:r>
            <a:r>
              <a:rPr lang="en-US" sz="2800" u="sng" dirty="0">
                <a:hlinkClick r:id="rId4"/>
              </a:rPr>
              <a:t>http://www.coolcongregations.org/start-up-kit/for-households/</a:t>
            </a:r>
            <a:endParaRPr lang="en-US" sz="2800" b="1" dirty="0"/>
          </a:p>
          <a:p>
            <a:endParaRPr lang="en-US" sz="2800" b="1" dirty="0"/>
          </a:p>
        </p:txBody>
      </p:sp>
    </p:spTree>
    <p:extLst>
      <p:ext uri="{BB962C8B-B14F-4D97-AF65-F5344CB8AC3E}">
        <p14:creationId xmlns:p14="http://schemas.microsoft.com/office/powerpoint/2010/main" xmlns="" val="88710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Greening our worship: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59399" y="2160588"/>
            <a:ext cx="3833240" cy="3881437"/>
          </a:xfrm>
        </p:spPr>
      </p:pic>
    </p:spTree>
    <p:extLst>
      <p:ext uri="{BB962C8B-B14F-4D97-AF65-F5344CB8AC3E}">
        <p14:creationId xmlns:p14="http://schemas.microsoft.com/office/powerpoint/2010/main" xmlns="" val="265851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Sacraments</a:t>
            </a:r>
            <a:endParaRPr lang="en-US" dirty="0"/>
          </a:p>
        </p:txBody>
      </p:sp>
      <p:sp>
        <p:nvSpPr>
          <p:cNvPr id="3" name="Content Placeholder 2"/>
          <p:cNvSpPr>
            <a:spLocks noGrp="1"/>
          </p:cNvSpPr>
          <p:nvPr>
            <p:ph idx="1"/>
          </p:nvPr>
        </p:nvSpPr>
        <p:spPr/>
        <p:txBody>
          <a:bodyPr>
            <a:normAutofit/>
          </a:bodyPr>
          <a:lstStyle/>
          <a:p>
            <a:r>
              <a:rPr lang="en-US" sz="2800" dirty="0" smtClean="0"/>
              <a:t>Baptism:  Water </a:t>
            </a:r>
          </a:p>
          <a:p>
            <a:pPr marL="0" indent="0">
              <a:buNone/>
            </a:pPr>
            <a:r>
              <a:rPr lang="en-US" sz="2800" dirty="0"/>
              <a:t>	</a:t>
            </a:r>
            <a:r>
              <a:rPr lang="en-US" sz="2800" dirty="0" smtClean="0"/>
              <a:t>Tertullian: “Christ is never without water.” </a:t>
            </a:r>
          </a:p>
          <a:p>
            <a:endParaRPr lang="en-US" sz="2800" dirty="0"/>
          </a:p>
          <a:p>
            <a:r>
              <a:rPr lang="en-US" sz="2800" dirty="0" smtClean="0"/>
              <a:t>Eucharist  --Thanksgiving that connects Christ’s death and resurrection to Earthen elements: food and drink</a:t>
            </a:r>
            <a:endParaRPr lang="en-US" sz="2800" dirty="0"/>
          </a:p>
        </p:txBody>
      </p:sp>
    </p:spTree>
    <p:extLst>
      <p:ext uri="{BB962C8B-B14F-4D97-AF65-F5344CB8AC3E}">
        <p14:creationId xmlns:p14="http://schemas.microsoft.com/office/powerpoint/2010/main" xmlns="" val="1841164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Tonglen</a:t>
            </a:r>
            <a:r>
              <a:rPr lang="en-US" dirty="0" smtClean="0"/>
              <a:t> (Taking and Giving)</a:t>
            </a:r>
            <a:endParaRPr lang="en-US" dirty="0"/>
          </a:p>
        </p:txBody>
      </p:sp>
      <p:sp>
        <p:nvSpPr>
          <p:cNvPr id="3" name="Content Placeholder 2"/>
          <p:cNvSpPr>
            <a:spLocks noGrp="1"/>
          </p:cNvSpPr>
          <p:nvPr>
            <p:ph idx="1"/>
          </p:nvPr>
        </p:nvSpPr>
        <p:spPr>
          <a:xfrm>
            <a:off x="677334" y="1554964"/>
            <a:ext cx="8596668" cy="3880773"/>
          </a:xfrm>
        </p:spPr>
        <p:txBody>
          <a:bodyPr>
            <a:normAutofit/>
          </a:bodyPr>
          <a:lstStyle/>
          <a:p>
            <a:r>
              <a:rPr lang="en-US" sz="2800" dirty="0" smtClean="0"/>
              <a:t>I pray this prayer as pre-communion remembrance:</a:t>
            </a:r>
          </a:p>
          <a:p>
            <a:r>
              <a:rPr lang="en-US" sz="2800" dirty="0" smtClean="0"/>
              <a:t>“I take the grace of this communion not for myself but for those who are homeless and poor, those suffering from water and violence, and for the Earth which has so ravaged and exploited by humanity. May the grace from this communion be given to the healing of the world.”</a:t>
            </a:r>
            <a:endParaRPr lang="en-US" sz="2800" dirty="0"/>
          </a:p>
        </p:txBody>
      </p:sp>
    </p:spTree>
    <p:extLst>
      <p:ext uri="{BB962C8B-B14F-4D97-AF65-F5344CB8AC3E}">
        <p14:creationId xmlns:p14="http://schemas.microsoft.com/office/powerpoint/2010/main" xmlns="" val="54820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“Greening”  (</a:t>
            </a:r>
            <a:r>
              <a:rPr lang="en-US" dirty="0" err="1" smtClean="0"/>
              <a:t>Viriditas</a:t>
            </a:r>
            <a:r>
              <a:rPr lang="en-US" dirty="0" smtClean="0"/>
              <a:t> of Hildegard of </a:t>
            </a:r>
            <a:r>
              <a:rPr lang="en-US" dirty="0" err="1" smtClean="0"/>
              <a:t>Bingen</a:t>
            </a:r>
            <a:r>
              <a:rPr lang="en-US" dirty="0" smtClean="0"/>
              <a:t>)</a:t>
            </a:r>
            <a:endParaRPr lang="en-US" dirty="0"/>
          </a:p>
        </p:txBody>
      </p:sp>
      <p:sp>
        <p:nvSpPr>
          <p:cNvPr id="3" name="Content Placeholder 2"/>
          <p:cNvSpPr>
            <a:spLocks noGrp="1"/>
          </p:cNvSpPr>
          <p:nvPr>
            <p:ph idx="1"/>
          </p:nvPr>
        </p:nvSpPr>
        <p:spPr/>
        <p:txBody>
          <a:bodyPr/>
          <a:lstStyle/>
          <a:p>
            <a:r>
              <a:rPr lang="en-US" sz="2400" b="1" dirty="0" smtClean="0"/>
              <a:t>Greening our churches or Building an Earth-centered community does not happen over night.</a:t>
            </a:r>
          </a:p>
          <a:p>
            <a:r>
              <a:rPr lang="en-US" sz="2400" b="1" dirty="0"/>
              <a:t>What I mean by “greening” is the transformation and conversion of yourself and your congregation to live responsibly, </a:t>
            </a:r>
            <a:r>
              <a:rPr lang="en-US" sz="2400" b="1" dirty="0" smtClean="0"/>
              <a:t>compassionately</a:t>
            </a:r>
            <a:r>
              <a:rPr lang="en-US" sz="2400" b="1" dirty="0"/>
              <a:t>, and caring for the Earth and all other life. It will be a spiritual process that will be life-long within yourself and your church.  And it will contribute to the “greening</a:t>
            </a:r>
            <a:r>
              <a:rPr lang="en-US" sz="2400" b="1" dirty="0" smtClean="0"/>
              <a:t>” of </a:t>
            </a:r>
            <a:r>
              <a:rPr lang="en-US" sz="2400" b="1" dirty="0"/>
              <a:t>the United Church of Christ and beyond.</a:t>
            </a:r>
          </a:p>
          <a:p>
            <a:endParaRPr lang="en-US" sz="24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01583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Worship through the Year</a:t>
            </a:r>
            <a:endParaRPr lang="en-US" dirty="0"/>
          </a:p>
        </p:txBody>
      </p:sp>
      <p:sp>
        <p:nvSpPr>
          <p:cNvPr id="3" name="Content Placeholder 2"/>
          <p:cNvSpPr>
            <a:spLocks noGrp="1"/>
          </p:cNvSpPr>
          <p:nvPr>
            <p:ph idx="1"/>
          </p:nvPr>
        </p:nvSpPr>
        <p:spPr/>
        <p:txBody>
          <a:bodyPr/>
          <a:lstStyle/>
          <a:p>
            <a:r>
              <a:rPr lang="en-US" sz="2400" b="1" dirty="0"/>
              <a:t>Climate Change Sunday (2</a:t>
            </a:r>
            <a:r>
              <a:rPr lang="en-US" sz="2400" b="1" baseline="30000" dirty="0"/>
              <a:t>nd</a:t>
            </a:r>
            <a:r>
              <a:rPr lang="en-US" sz="2400" b="1" dirty="0"/>
              <a:t> week of February) Guest Preacher</a:t>
            </a:r>
          </a:p>
          <a:p>
            <a:r>
              <a:rPr lang="en-US" sz="2400" b="1" dirty="0"/>
              <a:t>During Holy Week:  Green Seder for the Earth on Holy Thursday or </a:t>
            </a:r>
            <a:r>
              <a:rPr lang="en-US" sz="2400" b="1" dirty="0" smtClean="0"/>
              <a:t>an Earth Tenebrae (The </a:t>
            </a:r>
            <a:r>
              <a:rPr lang="en-US" sz="2400" b="1" dirty="0"/>
              <a:t>Stations of the </a:t>
            </a:r>
            <a:r>
              <a:rPr lang="en-US" sz="2400" b="1" dirty="0" smtClean="0"/>
              <a:t>Cross) </a:t>
            </a:r>
            <a:r>
              <a:rPr lang="en-US" sz="2400" b="1" dirty="0"/>
              <a:t>for Good Friday</a:t>
            </a:r>
          </a:p>
          <a:p>
            <a:r>
              <a:rPr lang="en-US" sz="2400" b="1" dirty="0"/>
              <a:t>Easter: Jesus is raised from the dead in a Garden. God and Holy Spirit as Gardener</a:t>
            </a:r>
          </a:p>
          <a:p>
            <a:r>
              <a:rPr lang="en-US" sz="2400" b="1" dirty="0"/>
              <a:t>Earth Day Sunday (closest to April 22) Guest Speaker or an Earth-centered Event</a:t>
            </a:r>
          </a:p>
          <a:p>
            <a:endParaRPr lang="en-US" dirty="0"/>
          </a:p>
        </p:txBody>
      </p:sp>
    </p:spTree>
    <p:extLst>
      <p:ext uri="{BB962C8B-B14F-4D97-AF65-F5344CB8AC3E}">
        <p14:creationId xmlns:p14="http://schemas.microsoft.com/office/powerpoint/2010/main" xmlns="" val="2698697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 </a:t>
            </a:r>
            <a:r>
              <a:rPr lang="en-US" dirty="0"/>
              <a:t>of Creation http://seasonofcreation.com/calendar/</a:t>
            </a:r>
          </a:p>
        </p:txBody>
      </p:sp>
      <p:sp>
        <p:nvSpPr>
          <p:cNvPr id="3" name="Content Placeholder 2"/>
          <p:cNvSpPr>
            <a:spLocks noGrp="1"/>
          </p:cNvSpPr>
          <p:nvPr>
            <p:ph idx="1"/>
          </p:nvPr>
        </p:nvSpPr>
        <p:spPr>
          <a:xfrm>
            <a:off x="677334" y="1805939"/>
            <a:ext cx="8596668" cy="4235423"/>
          </a:xfrm>
        </p:spPr>
        <p:txBody>
          <a:bodyPr/>
          <a:lstStyle/>
          <a:p>
            <a:endParaRPr lang="en-US" sz="2400" dirty="0" smtClean="0"/>
          </a:p>
          <a:p>
            <a:r>
              <a:rPr lang="en-US" sz="2400" b="1" dirty="0" smtClean="0"/>
              <a:t>The </a:t>
            </a:r>
            <a:r>
              <a:rPr lang="en-US" sz="2400" b="1" dirty="0"/>
              <a:t>basic pattern for this calendar is</a:t>
            </a:r>
            <a:r>
              <a:rPr lang="en-US" sz="2400" b="1" dirty="0" smtClean="0"/>
              <a:t>:</a:t>
            </a:r>
          </a:p>
          <a:p>
            <a:pPr lvl="1"/>
            <a:r>
              <a:rPr lang="en-US" sz="2400" b="1" dirty="0" smtClean="0"/>
              <a:t>September </a:t>
            </a:r>
            <a:r>
              <a:rPr lang="en-US" sz="2400" b="1" dirty="0"/>
              <a:t>1 – Day of Creation (as in Orthodox traditions)</a:t>
            </a:r>
            <a:br>
              <a:rPr lang="en-US" sz="2400" b="1" dirty="0"/>
            </a:br>
            <a:endParaRPr lang="en-US" sz="2400" b="1" dirty="0" smtClean="0"/>
          </a:p>
          <a:p>
            <a:pPr lvl="1"/>
            <a:endParaRPr lang="en-US" sz="2400" dirty="0" smtClean="0"/>
          </a:p>
          <a:p>
            <a:pPr lvl="1"/>
            <a:endParaRPr lang="en-US" dirty="0"/>
          </a:p>
        </p:txBody>
      </p:sp>
    </p:spTree>
    <p:extLst>
      <p:ext uri="{BB962C8B-B14F-4D97-AF65-F5344CB8AC3E}">
        <p14:creationId xmlns:p14="http://schemas.microsoft.com/office/powerpoint/2010/main" xmlns="" val="2452277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sz="2400" b="1" dirty="0"/>
              <a:t>Four Sundays – four domains of creation </a:t>
            </a:r>
            <a:r>
              <a:rPr lang="en-US" sz="2400" b="1" dirty="0" err="1"/>
              <a:t>e.g</a:t>
            </a:r>
            <a:r>
              <a:rPr lang="en-US" sz="2400" b="1" dirty="0"/>
              <a:t>, Forest, Land, Ocean and River Sundays</a:t>
            </a:r>
          </a:p>
          <a:p>
            <a:pPr lvl="1"/>
            <a:endParaRPr lang="en-US" sz="2400" b="1" dirty="0" smtClean="0"/>
          </a:p>
          <a:p>
            <a:pPr lvl="1"/>
            <a:r>
              <a:rPr lang="en-US" sz="2400" b="1" dirty="0" smtClean="0"/>
              <a:t>St </a:t>
            </a:r>
            <a:r>
              <a:rPr lang="en-US" sz="2400" b="1" dirty="0"/>
              <a:t>Francis of Assisi Day—1</a:t>
            </a:r>
            <a:r>
              <a:rPr lang="en-US" sz="2400" b="1" baseline="30000" dirty="0"/>
              <a:t>st</a:t>
            </a:r>
            <a:r>
              <a:rPr lang="en-US" sz="2400" b="1" dirty="0"/>
              <a:t> Sunday of October—also the Blessing of the Animals</a:t>
            </a:r>
          </a:p>
        </p:txBody>
      </p:sp>
    </p:spTree>
    <p:extLst>
      <p:ext uri="{BB962C8B-B14F-4D97-AF65-F5344CB8AC3E}">
        <p14:creationId xmlns:p14="http://schemas.microsoft.com/office/powerpoint/2010/main" xmlns="" val="2747384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Some Additional Ideas</a:t>
            </a:r>
            <a:endParaRPr lang="en-US" dirty="0"/>
          </a:p>
        </p:txBody>
      </p:sp>
      <p:sp>
        <p:nvSpPr>
          <p:cNvPr id="3" name="Content Placeholder 2"/>
          <p:cNvSpPr>
            <a:spLocks noGrp="1"/>
          </p:cNvSpPr>
          <p:nvPr>
            <p:ph idx="1"/>
          </p:nvPr>
        </p:nvSpPr>
        <p:spPr/>
        <p:txBody>
          <a:bodyPr>
            <a:normAutofit/>
          </a:bodyPr>
          <a:lstStyle/>
          <a:p>
            <a:r>
              <a:rPr lang="en-US" sz="2400" b="1" dirty="0" smtClean="0"/>
              <a:t>Add a sermon during Lent or Advent</a:t>
            </a:r>
          </a:p>
          <a:p>
            <a:endParaRPr lang="en-US" sz="2400" b="1" dirty="0"/>
          </a:p>
          <a:p>
            <a:r>
              <a:rPr lang="en-US" sz="2400" b="1" dirty="0" smtClean="0"/>
              <a:t>The Baptism of Jesus: Jesus and Water Conservation and Water as a Human Right Check a few of my green sermons at: https: </a:t>
            </a:r>
            <a:r>
              <a:rPr lang="en-US" sz="2400" b="1" dirty="0" smtClean="0">
                <a:hlinkClick r:id="rId2"/>
              </a:rPr>
              <a:t>www.mischievousspiritandtheology.com/</a:t>
            </a:r>
            <a:endParaRPr lang="en-US" sz="2400" b="1" dirty="0" smtClean="0"/>
          </a:p>
          <a:p>
            <a:endParaRPr lang="en-US" sz="2400" b="1" dirty="0"/>
          </a:p>
          <a:p>
            <a:r>
              <a:rPr lang="en-US" sz="2400" b="1" dirty="0" smtClean="0"/>
              <a:t>Christmas Eve: Sermon from the Eyes of the Animals</a:t>
            </a:r>
            <a:endParaRPr lang="en-US" sz="2400" b="1" dirty="0"/>
          </a:p>
        </p:txBody>
      </p:sp>
    </p:spTree>
    <p:extLst>
      <p:ext uri="{BB962C8B-B14F-4D97-AF65-F5344CB8AC3E}">
        <p14:creationId xmlns:p14="http://schemas.microsoft.com/office/powerpoint/2010/main" xmlns="" val="1133477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read the Bible from a eco-theology point of view?  Earth Bible Project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www.webofcreation.org/earth-bible/the-earth-bible-project</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781" y="2676296"/>
            <a:ext cx="7202201" cy="2945186"/>
          </a:xfrm>
          <a:prstGeom prst="rect">
            <a:avLst/>
          </a:prstGeom>
        </p:spPr>
      </p:pic>
    </p:spTree>
    <p:extLst>
      <p:ext uri="{BB962C8B-B14F-4D97-AF65-F5344CB8AC3E}">
        <p14:creationId xmlns:p14="http://schemas.microsoft.com/office/powerpoint/2010/main" xmlns="" val="3222915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i="1" dirty="0"/>
              <a:t>Introducing Ecological </a:t>
            </a:r>
            <a:r>
              <a:rPr lang="en-US" i="1" dirty="0" smtClean="0"/>
              <a:t>Hermeneutics, Norman </a:t>
            </a:r>
            <a:r>
              <a:rPr lang="en-US" i="1" dirty="0" err="1" smtClean="0"/>
              <a:t>Habel</a:t>
            </a:r>
            <a:endParaRPr lang="en-US" dirty="0"/>
          </a:p>
        </p:txBody>
      </p:sp>
      <p:sp>
        <p:nvSpPr>
          <p:cNvPr id="3" name="Content Placeholder 2"/>
          <p:cNvSpPr>
            <a:spLocks noGrp="1"/>
          </p:cNvSpPr>
          <p:nvPr>
            <p:ph idx="1"/>
          </p:nvPr>
        </p:nvSpPr>
        <p:spPr/>
        <p:txBody>
          <a:bodyPr>
            <a:noAutofit/>
          </a:bodyPr>
          <a:lstStyle/>
          <a:p>
            <a:pPr lvl="0"/>
            <a:r>
              <a:rPr lang="en-US" sz="2400" b="1" dirty="0"/>
              <a:t>The universe, Earth and its components are a part of dynamic cosmic design within which each piece has a place to play in the overall goal of that design.</a:t>
            </a:r>
          </a:p>
          <a:p>
            <a:pPr lvl="0"/>
            <a:r>
              <a:rPr lang="en-US" sz="2400" b="1" dirty="0"/>
              <a:t>Earth is a balanced and divine domain where responsible custodians can function as partners with, rather than rulers over Earth, to sustain its balance and a diverse Earth community.</a:t>
            </a:r>
          </a:p>
          <a:p>
            <a:pPr lvl="0"/>
            <a:r>
              <a:rPr lang="en-US" sz="2400" b="1" dirty="0"/>
              <a:t>Earth and its components not only suffer from human injustice but actively resist them in the struggle for justice.  </a:t>
            </a:r>
          </a:p>
        </p:txBody>
      </p:sp>
    </p:spTree>
    <p:extLst>
      <p:ext uri="{BB962C8B-B14F-4D97-AF65-F5344CB8AC3E}">
        <p14:creationId xmlns:p14="http://schemas.microsoft.com/office/powerpoint/2010/main" xmlns="" val="4280803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There are six “green” or creation-centered principles that we need to be aware of when we read the </a:t>
            </a:r>
            <a:r>
              <a:rPr lang="en-US" sz="3100" dirty="0" smtClean="0"/>
              <a:t>Bible</a:t>
            </a:r>
            <a:r>
              <a:rPr lang="en-US" dirty="0" smtClean="0"/>
              <a:t>. </a:t>
            </a:r>
            <a:endParaRPr lang="en-US" dirty="0"/>
          </a:p>
        </p:txBody>
      </p:sp>
      <p:sp>
        <p:nvSpPr>
          <p:cNvPr id="3" name="Content Placeholder 2"/>
          <p:cNvSpPr>
            <a:spLocks noGrp="1"/>
          </p:cNvSpPr>
          <p:nvPr>
            <p:ph idx="1"/>
          </p:nvPr>
        </p:nvSpPr>
        <p:spPr/>
        <p:txBody>
          <a:bodyPr/>
          <a:lstStyle/>
          <a:p>
            <a:pPr lvl="0"/>
            <a:r>
              <a:rPr lang="en-US" sz="2800" b="1" dirty="0"/>
              <a:t>The universe, the Earth and all its components have intrinsic worth. All creation is loved by God.</a:t>
            </a:r>
          </a:p>
          <a:p>
            <a:pPr lvl="0"/>
            <a:r>
              <a:rPr lang="en-US" sz="2800" b="1" dirty="0"/>
              <a:t>The Earth is a community of interconnected living things that are mutually dependent on each other for life and survival.</a:t>
            </a:r>
          </a:p>
          <a:p>
            <a:pPr lvl="0"/>
            <a:r>
              <a:rPr lang="en-US" sz="2800" b="1" dirty="0"/>
              <a:t>The Earth is a subject capable of raising its voice in celebration and against injustice.</a:t>
            </a:r>
          </a:p>
          <a:p>
            <a:endParaRPr lang="en-US" dirty="0"/>
          </a:p>
        </p:txBody>
      </p:sp>
    </p:spTree>
    <p:extLst>
      <p:ext uri="{BB962C8B-B14F-4D97-AF65-F5344CB8AC3E}">
        <p14:creationId xmlns:p14="http://schemas.microsoft.com/office/powerpoint/2010/main" xmlns="" val="2564218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780280" y="426028"/>
            <a:ext cx="8390775" cy="110836"/>
          </a:xfrm>
        </p:spPr>
        <p:txBody>
          <a:bodyPr>
            <a:normAutofit fontScale="90000"/>
          </a:bodyPr>
          <a:lstStyle/>
          <a:p>
            <a:endParaRPr lang="en-US" dirty="0"/>
          </a:p>
        </p:txBody>
      </p:sp>
      <p:sp>
        <p:nvSpPr>
          <p:cNvPr id="3" name="Content Placeholder 2"/>
          <p:cNvSpPr>
            <a:spLocks noGrp="1"/>
          </p:cNvSpPr>
          <p:nvPr>
            <p:ph idx="1"/>
          </p:nvPr>
        </p:nvSpPr>
        <p:spPr>
          <a:xfrm>
            <a:off x="677334" y="716973"/>
            <a:ext cx="8596668" cy="5324389"/>
          </a:xfrm>
        </p:spPr>
        <p:txBody>
          <a:bodyPr>
            <a:noAutofit/>
          </a:bodyPr>
          <a:lstStyle/>
          <a:p>
            <a:r>
              <a:rPr lang="en-US" sz="3200" dirty="0"/>
              <a:t>Hear the words of the Lord, O people of Israel, for the Lord has a case against the inhabitants of the land.  There is no faithfulness and loyalty, and no knowledge of God in the land. Swearing, lying, murder and stealing and adultery break out; bloodshed follows bloodshed. Therefore the land mourns, and who live in it languish, together with the wild animals and the birds of the air, even the fish of the sea. (Hosea 4:1-3)</a:t>
            </a:r>
          </a:p>
        </p:txBody>
      </p:sp>
    </p:spTree>
    <p:extLst>
      <p:ext uri="{BB962C8B-B14F-4D97-AF65-F5344CB8AC3E}">
        <p14:creationId xmlns:p14="http://schemas.microsoft.com/office/powerpoint/2010/main" xmlns="" val="238829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The </a:t>
            </a:r>
            <a:r>
              <a:rPr lang="en-US" dirty="0"/>
              <a:t>Earth </a:t>
            </a:r>
            <a:r>
              <a:rPr lang="en-US" dirty="0" smtClean="0"/>
              <a:t>voices </a:t>
            </a:r>
            <a:r>
              <a:rPr lang="en-US" dirty="0"/>
              <a:t>its indictment against humanity.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human </a:t>
            </a:r>
            <a:r>
              <a:rPr lang="en-US" sz="3200" dirty="0"/>
              <a:t>recklessness in mountain top harvesting of </a:t>
            </a:r>
            <a:r>
              <a:rPr lang="en-US" sz="3200" dirty="0" smtClean="0"/>
              <a:t>coal or fracking or toxic waste dumbing</a:t>
            </a:r>
          </a:p>
          <a:p>
            <a:r>
              <a:rPr lang="en-US" sz="3200" dirty="0" smtClean="0"/>
              <a:t>destroying </a:t>
            </a:r>
            <a:r>
              <a:rPr lang="en-US" sz="3200" dirty="0"/>
              <a:t>the environment, </a:t>
            </a:r>
            <a:endParaRPr lang="en-US" sz="3200" dirty="0" smtClean="0"/>
          </a:p>
          <a:p>
            <a:r>
              <a:rPr lang="en-US" sz="3200" dirty="0" smtClean="0"/>
              <a:t>harming </a:t>
            </a:r>
            <a:r>
              <a:rPr lang="en-US" sz="3200" dirty="0"/>
              <a:t>animal life and human beings alike for greed of energy.  Here in Hosea we hear the </a:t>
            </a:r>
            <a:r>
              <a:rPr lang="en-US" sz="3200" dirty="0" smtClean="0"/>
              <a:t>land</a:t>
            </a:r>
            <a:endParaRPr lang="en-US" sz="3200" dirty="0"/>
          </a:p>
        </p:txBody>
      </p:sp>
    </p:spTree>
    <p:extLst>
      <p:ext uri="{BB962C8B-B14F-4D97-AF65-F5344CB8AC3E}">
        <p14:creationId xmlns:p14="http://schemas.microsoft.com/office/powerpoint/2010/main" xmlns="" val="3658466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a:t>
            </a:r>
            <a:r>
              <a:rPr lang="en-US" sz="2700" b="1" dirty="0"/>
              <a:t>God so loved the world (cosmos) that God gave God’s only Child so that everyone who believes in God may not perish but may have eternal life.”  John 3:16 </a:t>
            </a:r>
            <a:r>
              <a:rPr lang="en-US" b="1" dirty="0"/>
              <a:t/>
            </a:r>
            <a:br>
              <a:rPr lang="en-US" b="1"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19845" y="2200997"/>
            <a:ext cx="4085503" cy="4085503"/>
          </a:xfrm>
        </p:spPr>
      </p:pic>
    </p:spTree>
    <p:extLst>
      <p:ext uri="{BB962C8B-B14F-4D97-AF65-F5344CB8AC3E}">
        <p14:creationId xmlns:p14="http://schemas.microsoft.com/office/powerpoint/2010/main" xmlns="" val="78741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If </a:t>
            </a:r>
            <a:r>
              <a:rPr lang="en-US" sz="3100" b="1" dirty="0"/>
              <a:t>we fall in love with God’s Earth, we will fight to preserve the Earth against human violence and exploitation</a:t>
            </a:r>
          </a:p>
        </p:txBody>
      </p:sp>
      <p:sp>
        <p:nvSpPr>
          <p:cNvPr id="3" name="Content Placeholder 2"/>
          <p:cNvSpPr>
            <a:spLocks noGrp="1"/>
          </p:cNvSpPr>
          <p:nvPr>
            <p:ph idx="1"/>
          </p:nvPr>
        </p:nvSpPr>
        <p:spPr/>
        <p:txBody>
          <a:bodyPr>
            <a:normAutofit/>
          </a:bodyPr>
          <a:lstStyle/>
          <a:p>
            <a:r>
              <a:rPr lang="en-US" sz="2800" dirty="0"/>
              <a:t>It must start with a conversion of </a:t>
            </a:r>
            <a:r>
              <a:rPr lang="en-US" sz="2800" dirty="0" smtClean="0"/>
              <a:t>ourselves, groups within or community to the Association and Conference Level to the Denomination.</a:t>
            </a:r>
          </a:p>
          <a:p>
            <a:r>
              <a:rPr lang="en-US" sz="2800"/>
              <a:t>“But I believe that the more clearly we can focus our attention on the wonders and realities of the world around us, the less taste we shall have for destruction.” Rachel Carson</a:t>
            </a:r>
          </a:p>
          <a:p>
            <a:endParaRPr lang="en-US" sz="2800" dirty="0"/>
          </a:p>
        </p:txBody>
      </p:sp>
    </p:spTree>
    <p:extLst>
      <p:ext uri="{BB962C8B-B14F-4D97-AF65-F5344CB8AC3E}">
        <p14:creationId xmlns:p14="http://schemas.microsoft.com/office/powerpoint/2010/main" xmlns="" val="334789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848" y="609600"/>
            <a:ext cx="8290154" cy="895109"/>
          </a:xfrm>
        </p:spPr>
        <p:txBody>
          <a:bodyPr/>
          <a:lstStyle/>
          <a:p>
            <a:r>
              <a:rPr lang="en-US" dirty="0" smtClean="0"/>
              <a:t> Resources Worship </a:t>
            </a:r>
            <a:endParaRPr lang="en-US" dirty="0"/>
          </a:p>
        </p:txBody>
      </p:sp>
      <p:sp>
        <p:nvSpPr>
          <p:cNvPr id="3" name="Content Placeholder 2"/>
          <p:cNvSpPr>
            <a:spLocks noGrp="1"/>
          </p:cNvSpPr>
          <p:nvPr>
            <p:ph idx="1"/>
          </p:nvPr>
        </p:nvSpPr>
        <p:spPr>
          <a:xfrm>
            <a:off x="677334" y="1666755"/>
            <a:ext cx="8596668" cy="4374608"/>
          </a:xfrm>
        </p:spPr>
        <p:txBody>
          <a:bodyPr>
            <a:noAutofit/>
          </a:bodyPr>
          <a:lstStyle/>
          <a:p>
            <a:r>
              <a:rPr lang="en-US" sz="2800" dirty="0" smtClean="0"/>
              <a:t>Season </a:t>
            </a:r>
            <a:r>
              <a:rPr lang="en-US" sz="2800" dirty="0"/>
              <a:t>of Creation: </a:t>
            </a:r>
            <a:r>
              <a:rPr lang="en-US" sz="2800" dirty="0">
                <a:hlinkClick r:id="rId2"/>
              </a:rPr>
              <a:t>http://seasonofcreation.com</a:t>
            </a:r>
            <a:r>
              <a:rPr lang="en-US" sz="2800" dirty="0" smtClean="0">
                <a:hlinkClick r:id="rId2"/>
              </a:rPr>
              <a:t>/</a:t>
            </a:r>
            <a:endParaRPr lang="en-US" sz="2800" dirty="0" smtClean="0"/>
          </a:p>
          <a:p>
            <a:r>
              <a:rPr lang="en-US" sz="2800" dirty="0" smtClean="0"/>
              <a:t>Sacred Texts on Green Issues: CA Interfaith </a:t>
            </a:r>
            <a:r>
              <a:rPr lang="en-US" sz="2800" dirty="0"/>
              <a:t>&amp;</a:t>
            </a:r>
            <a:r>
              <a:rPr lang="en-US" sz="2800" dirty="0" smtClean="0"/>
              <a:t> Power</a:t>
            </a:r>
            <a:r>
              <a:rPr lang="en-US" sz="2800" dirty="0"/>
              <a:t>: </a:t>
            </a:r>
            <a:r>
              <a:rPr lang="en-US" sz="2800" dirty="0">
                <a:hlinkClick r:id="rId3"/>
              </a:rPr>
              <a:t>http://www.interfaithpowerandlight.org/clergy-corner/sacred-texts-with-creation-care-themes</a:t>
            </a:r>
            <a:r>
              <a:rPr lang="en-US" sz="2800" dirty="0" smtClean="0">
                <a:hlinkClick r:id="rId3"/>
              </a:rPr>
              <a:t>/</a:t>
            </a:r>
            <a:endParaRPr lang="en-US" sz="2800" dirty="0" smtClean="0"/>
          </a:p>
          <a:p>
            <a:r>
              <a:rPr lang="en-US" sz="2800" dirty="0" smtClean="0"/>
              <a:t>UCC Environmental </a:t>
            </a:r>
            <a:r>
              <a:rPr lang="en-US" sz="2800" dirty="0"/>
              <a:t>Justice Links: </a:t>
            </a:r>
            <a:r>
              <a:rPr lang="en-US" sz="2800" dirty="0">
                <a:hlinkClick r:id="rId4"/>
              </a:rPr>
              <a:t>http://</a:t>
            </a:r>
            <a:r>
              <a:rPr lang="en-US" sz="2800" dirty="0" smtClean="0">
                <a:hlinkClick r:id="rId4"/>
              </a:rPr>
              <a:t>www.ucc.org/environmental-ministries_environmental-justice-links</a:t>
            </a:r>
            <a:endParaRPr lang="en-US" sz="2800" dirty="0" smtClean="0"/>
          </a:p>
          <a:p>
            <a:r>
              <a:rPr lang="en-US" sz="2800" dirty="0" smtClean="0"/>
              <a:t>Weekly Lectionary Readings from an </a:t>
            </a:r>
            <a:r>
              <a:rPr lang="en-US" sz="2800" dirty="0" err="1" smtClean="0"/>
              <a:t>Earthcare</a:t>
            </a:r>
            <a:r>
              <a:rPr lang="en-US" sz="2800" dirty="0"/>
              <a:t> Context: </a:t>
            </a:r>
            <a:r>
              <a:rPr lang="en-US" sz="2800" dirty="0">
                <a:hlinkClick r:id="rId5"/>
              </a:rPr>
              <a:t>http://www.letallcreationpraise.org</a:t>
            </a:r>
            <a:r>
              <a:rPr lang="en-US" sz="2800" dirty="0" smtClean="0">
                <a:hlinkClick r:id="rId5"/>
              </a:rPr>
              <a:t>/</a:t>
            </a:r>
            <a:endParaRPr lang="en-US" sz="2800" dirty="0" smtClean="0"/>
          </a:p>
          <a:p>
            <a:endParaRPr lang="en-US" sz="2800" dirty="0" smtClean="0"/>
          </a:p>
          <a:p>
            <a:endParaRPr lang="en-US" sz="2800" dirty="0"/>
          </a:p>
        </p:txBody>
      </p:sp>
    </p:spTree>
    <p:extLst>
      <p:ext uri="{BB962C8B-B14F-4D97-AF65-F5344CB8AC3E}">
        <p14:creationId xmlns:p14="http://schemas.microsoft.com/office/powerpoint/2010/main" xmlns="" val="660711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t>Green Faith: </a:t>
            </a:r>
            <a:r>
              <a:rPr lang="en-US" sz="2800" b="1" dirty="0">
                <a:hlinkClick r:id="rId2"/>
              </a:rPr>
              <a:t>http://</a:t>
            </a:r>
            <a:r>
              <a:rPr lang="en-US" sz="2800" b="1" dirty="0" smtClean="0">
                <a:hlinkClick r:id="rId2"/>
              </a:rPr>
              <a:t>www.greenfaith.org/resource-center/spirit/greenworship-resource/christian-resource-1/christian-web-based-resources/web-resource-full-listing</a:t>
            </a:r>
            <a:endParaRPr lang="en-US" sz="2800" b="1" dirty="0" smtClean="0"/>
          </a:p>
          <a:p>
            <a:r>
              <a:rPr lang="en-US" sz="2800" b="1" dirty="0" smtClean="0"/>
              <a:t>Bible </a:t>
            </a:r>
            <a:r>
              <a:rPr lang="en-US" sz="2800" b="1"/>
              <a:t>and Ecology:  </a:t>
            </a:r>
            <a:r>
              <a:rPr lang="en-US" sz="2800" b="1">
                <a:hlinkClick r:id="rId3"/>
              </a:rPr>
              <a:t>http://</a:t>
            </a:r>
            <a:r>
              <a:rPr lang="en-US" sz="2800" b="1" smtClean="0">
                <a:hlinkClick r:id="rId3"/>
              </a:rPr>
              <a:t>www.bibleandecology.org/preaching-resources/sample-sermons</a:t>
            </a:r>
            <a:endParaRPr lang="en-US" sz="2800" b="1" smtClean="0"/>
          </a:p>
          <a:p>
            <a:endParaRPr lang="en-US" sz="2800" b="1" dirty="0"/>
          </a:p>
        </p:txBody>
      </p:sp>
    </p:spTree>
    <p:extLst>
      <p:ext uri="{BB962C8B-B14F-4D97-AF65-F5344CB8AC3E}">
        <p14:creationId xmlns:p14="http://schemas.microsoft.com/office/powerpoint/2010/main" xmlns="" val="2579890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7100"/>
            <a:ext cx="8596668" cy="1320800"/>
          </a:xfrm>
        </p:spPr>
        <p:txBody>
          <a:bodyPr/>
          <a:lstStyle/>
          <a:p>
            <a:r>
              <a:rPr lang="en-US" dirty="0" smtClean="0"/>
              <a:t> Congregational Education</a:t>
            </a:r>
            <a:br>
              <a:rPr lang="en-US" dirty="0" smtClean="0"/>
            </a:br>
            <a:endParaRPr lang="en-US" dirty="0"/>
          </a:p>
        </p:txBody>
      </p:sp>
      <p:sp>
        <p:nvSpPr>
          <p:cNvPr id="3" name="Content Placeholder 2"/>
          <p:cNvSpPr>
            <a:spLocks noGrp="1"/>
          </p:cNvSpPr>
          <p:nvPr>
            <p:ph idx="1"/>
          </p:nvPr>
        </p:nvSpPr>
        <p:spPr>
          <a:xfrm>
            <a:off x="620300" y="1269944"/>
            <a:ext cx="8523700" cy="4905229"/>
          </a:xfrm>
        </p:spPr>
        <p:txBody>
          <a:bodyPr>
            <a:noAutofit/>
          </a:bodyPr>
          <a:lstStyle/>
          <a:p>
            <a:r>
              <a:rPr lang="en-US" sz="2000" b="1" i="1" dirty="0"/>
              <a:t>Renewal: Stories from America’s Religious-Environmental Movement</a:t>
            </a:r>
            <a:r>
              <a:rPr lang="en-US" sz="2000" b="1" dirty="0"/>
              <a:t>(DVD) Across the nation, people of faith are standing up for the environment. Evangelical Christians are fighting mountaintop removal, a coal mining process that is decimating Appalachia. Muslims are supporting sustainable farming. Jews are helping children experience the bond between nature and spirituality. Interfaith Power and Light is mobilizing people of all faiths in a religious response to global warming. For the first time, the combined energy of these diverse activists is the driving force behind a feature-length documentary, entitled RENEWAL. Veteran film producers Marty </a:t>
            </a:r>
            <a:r>
              <a:rPr lang="en-US" sz="2000" b="1" dirty="0" err="1"/>
              <a:t>Ostrow</a:t>
            </a:r>
            <a:r>
              <a:rPr lang="en-US" sz="2000" b="1" dirty="0"/>
              <a:t> and Terry Kay Rockefeller have crisscrossed the country to capture these exciting stories of people whose passion and deep moral commitment are making a difference in a time of grave ecological threats.  Purchase at Interfaith Power &amp; Light </a:t>
            </a:r>
          </a:p>
          <a:p>
            <a:r>
              <a:rPr lang="en-US" sz="2000" b="1" u="sng" dirty="0">
                <a:hlinkClick r:id="rId2"/>
              </a:rPr>
              <a:t>http://www.interfaithpowerandlight.org/resources/films/</a:t>
            </a:r>
            <a:endParaRPr lang="en-US" sz="2000" b="1" dirty="0"/>
          </a:p>
          <a:p>
            <a:endParaRPr lang="en-US" sz="2000" dirty="0"/>
          </a:p>
        </p:txBody>
      </p:sp>
    </p:spTree>
    <p:extLst>
      <p:ext uri="{BB962C8B-B14F-4D97-AF65-F5344CB8AC3E}">
        <p14:creationId xmlns:p14="http://schemas.microsoft.com/office/powerpoint/2010/main" xmlns="" val="2783278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Discussion Forums:</a:t>
            </a:r>
            <a:endParaRPr lang="en-US" dirty="0"/>
          </a:p>
        </p:txBody>
      </p:sp>
      <p:sp>
        <p:nvSpPr>
          <p:cNvPr id="3" name="Content Placeholder 2"/>
          <p:cNvSpPr>
            <a:spLocks noGrp="1"/>
          </p:cNvSpPr>
          <p:nvPr>
            <p:ph idx="1"/>
          </p:nvPr>
        </p:nvSpPr>
        <p:spPr/>
        <p:txBody>
          <a:bodyPr>
            <a:normAutofit/>
          </a:bodyPr>
          <a:lstStyle/>
          <a:p>
            <a:r>
              <a:rPr lang="en-US" sz="3200" dirty="0"/>
              <a:t>Show of one of the Renewal </a:t>
            </a:r>
            <a:r>
              <a:rPr lang="en-US" sz="3200" dirty="0" smtClean="0"/>
              <a:t>Stories  (8-14 minutes)</a:t>
            </a:r>
            <a:endParaRPr lang="en-US" sz="3200" dirty="0"/>
          </a:p>
          <a:p>
            <a:r>
              <a:rPr lang="en-US" sz="3200" dirty="0" smtClean="0"/>
              <a:t>Listen to congregants’ responses and ideas</a:t>
            </a:r>
          </a:p>
          <a:p>
            <a:r>
              <a:rPr lang="en-US" sz="3200" dirty="0" smtClean="0"/>
              <a:t>Use the resources for an educational program from the following slides</a:t>
            </a:r>
          </a:p>
          <a:p>
            <a:endParaRPr lang="en-US" sz="3200" dirty="0" smtClean="0"/>
          </a:p>
          <a:p>
            <a:endParaRPr lang="en-US" sz="3200" dirty="0"/>
          </a:p>
        </p:txBody>
      </p:sp>
    </p:spTree>
    <p:extLst>
      <p:ext uri="{BB962C8B-B14F-4D97-AF65-F5344CB8AC3E}">
        <p14:creationId xmlns:p14="http://schemas.microsoft.com/office/powerpoint/2010/main" xmlns="" val="3069368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Videos</a:t>
            </a:r>
            <a:endParaRPr lang="en-US" dirty="0"/>
          </a:p>
        </p:txBody>
      </p:sp>
      <p:sp>
        <p:nvSpPr>
          <p:cNvPr id="3" name="Content Placeholder 2"/>
          <p:cNvSpPr>
            <a:spLocks noGrp="1"/>
          </p:cNvSpPr>
          <p:nvPr>
            <p:ph idx="1"/>
          </p:nvPr>
        </p:nvSpPr>
        <p:spPr>
          <a:xfrm>
            <a:off x="677334" y="1930401"/>
            <a:ext cx="8596668" cy="4110962"/>
          </a:xfrm>
        </p:spPr>
        <p:txBody>
          <a:bodyPr>
            <a:noAutofit/>
          </a:bodyPr>
          <a:lstStyle/>
          <a:p>
            <a:r>
              <a:rPr lang="en-US" sz="3200" b="1" i="1" dirty="0"/>
              <a:t>Inconvenient Truth</a:t>
            </a:r>
            <a:r>
              <a:rPr lang="en-US" sz="3200" b="1" dirty="0"/>
              <a:t> with Al Gore (</a:t>
            </a:r>
            <a:r>
              <a:rPr lang="en-US" sz="3200" b="1" dirty="0" err="1"/>
              <a:t>youtube</a:t>
            </a:r>
            <a:r>
              <a:rPr lang="en-US" sz="3200" b="1" dirty="0"/>
              <a:t>—entire movie is in parts), purchase, or rent from amazon.com</a:t>
            </a:r>
          </a:p>
          <a:p>
            <a:r>
              <a:rPr lang="en-US" sz="3200" b="1" i="1" dirty="0" smtClean="0"/>
              <a:t>Earth </a:t>
            </a:r>
            <a:r>
              <a:rPr lang="en-US" sz="3200" b="1" i="1" dirty="0"/>
              <a:t>2100</a:t>
            </a:r>
            <a:r>
              <a:rPr lang="en-US" sz="3200" b="1" dirty="0"/>
              <a:t> (ABC graphic novel)  DVD or can be watched on </a:t>
            </a:r>
            <a:r>
              <a:rPr lang="en-US" sz="3200" b="1" dirty="0" err="1"/>
              <a:t>youtube</a:t>
            </a:r>
            <a:r>
              <a:rPr lang="en-US" sz="3200" b="1" dirty="0"/>
              <a:t>. It is free to watch. </a:t>
            </a:r>
            <a:endParaRPr lang="en-US" sz="3200" b="1" dirty="0" smtClean="0"/>
          </a:p>
          <a:p>
            <a:r>
              <a:rPr lang="en-US" sz="3200" b="1" i="1" dirty="0"/>
              <a:t>Chasing Ice</a:t>
            </a:r>
            <a:r>
              <a:rPr lang="en-US" sz="3200" b="1" dirty="0"/>
              <a:t> (documentary) </a:t>
            </a:r>
            <a:r>
              <a:rPr lang="en-US" sz="3200" b="1" dirty="0" smtClean="0"/>
              <a:t>by James </a:t>
            </a:r>
            <a:r>
              <a:rPr lang="en-US" sz="3200" b="1" dirty="0" err="1" smtClean="0"/>
              <a:t>Balog</a:t>
            </a:r>
            <a:endParaRPr lang="en-US" sz="3200" b="1" dirty="0"/>
          </a:p>
          <a:p>
            <a:endParaRPr lang="en-US" sz="3200" dirty="0"/>
          </a:p>
        </p:txBody>
      </p:sp>
    </p:spTree>
    <p:extLst>
      <p:ext uri="{BB962C8B-B14F-4D97-AF65-F5344CB8AC3E}">
        <p14:creationId xmlns:p14="http://schemas.microsoft.com/office/powerpoint/2010/main" xmlns="" val="995854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20800"/>
          </a:xfrm>
        </p:spPr>
        <p:txBody>
          <a:bodyPr/>
          <a:lstStyle/>
          <a:p>
            <a:r>
              <a:rPr lang="en-US" dirty="0" smtClean="0"/>
              <a:t/>
            </a:r>
            <a:br>
              <a:rPr lang="en-US" dirty="0" smtClean="0"/>
            </a:br>
            <a:endParaRPr lang="en-US" dirty="0"/>
          </a:p>
        </p:txBody>
      </p:sp>
      <p:sp>
        <p:nvSpPr>
          <p:cNvPr id="3" name="Content Placeholder 2"/>
          <p:cNvSpPr>
            <a:spLocks noGrp="1"/>
          </p:cNvSpPr>
          <p:nvPr>
            <p:ph idx="1"/>
          </p:nvPr>
        </p:nvSpPr>
        <p:spPr>
          <a:xfrm>
            <a:off x="529936" y="114300"/>
            <a:ext cx="8614064" cy="6608618"/>
          </a:xfrm>
        </p:spPr>
        <p:txBody>
          <a:bodyPr>
            <a:noAutofit/>
          </a:bodyPr>
          <a:lstStyle/>
          <a:p>
            <a:pPr>
              <a:lnSpc>
                <a:spcPct val="115000"/>
              </a:lnSpc>
              <a:spcAft>
                <a:spcPts val="1000"/>
              </a:spcAft>
            </a:pPr>
            <a:r>
              <a:rPr lang="en-US" sz="2800" b="1" dirty="0">
                <a:latin typeface="Arial" panose="020B0604020202020204" pitchFamily="34" charset="0"/>
                <a:ea typeface="Calibri" panose="020F0502020204030204" pitchFamily="34" charset="0"/>
              </a:rPr>
              <a:t>Introduction: Falling in Love with God, Rev. Dr. Bob  </a:t>
            </a:r>
            <a:r>
              <a:rPr lang="en-US" sz="2800" b="1" dirty="0" smtClean="0">
                <a:latin typeface="Arial" panose="020B0604020202020204" pitchFamily="34" charset="0"/>
                <a:ea typeface="Calibri" panose="020F0502020204030204" pitchFamily="34" charset="0"/>
              </a:rPr>
              <a:t>Shore-Goss  </a:t>
            </a:r>
            <a:r>
              <a:rPr lang="en-US" sz="2800" b="1" u="sng" dirty="0" smtClean="0">
                <a:solidFill>
                  <a:srgbClr val="0000FF"/>
                </a:solidFill>
                <a:latin typeface="Arial" panose="020B0604020202020204" pitchFamily="34" charset="0"/>
                <a:ea typeface="Calibri" panose="020F0502020204030204" pitchFamily="34" charset="0"/>
                <a:hlinkClick r:id="rId2"/>
              </a:rPr>
              <a:t>https</a:t>
            </a:r>
            <a:r>
              <a:rPr lang="en-US" sz="2800" b="1" u="sng" dirty="0">
                <a:solidFill>
                  <a:srgbClr val="0000FF"/>
                </a:solidFill>
                <a:latin typeface="Arial" panose="020B0604020202020204" pitchFamily="34" charset="0"/>
                <a:ea typeface="Calibri" panose="020F0502020204030204" pitchFamily="34" charset="0"/>
                <a:hlinkClick r:id="rId2"/>
              </a:rPr>
              <a:t>://www.youtube.com/watch?v=deOVqVEGv08</a:t>
            </a:r>
            <a:endParaRPr lang="en-US" sz="2800" b="1" dirty="0">
              <a:latin typeface="Arial" panose="020B0604020202020204" pitchFamily="34" charset="0"/>
              <a:ea typeface="Calibri" panose="020F0502020204030204" pitchFamily="34" charset="0"/>
            </a:endParaRPr>
          </a:p>
          <a:p>
            <a:pPr>
              <a:lnSpc>
                <a:spcPct val="115000"/>
              </a:lnSpc>
              <a:spcAft>
                <a:spcPts val="1000"/>
              </a:spcAft>
            </a:pPr>
            <a:r>
              <a:rPr lang="en-US" sz="2800" b="1" dirty="0">
                <a:latin typeface="Arial" panose="020B0604020202020204" pitchFamily="34" charset="0"/>
                <a:ea typeface="Calibri" panose="020F0502020204030204" pitchFamily="34" charset="0"/>
              </a:rPr>
              <a:t>State of the Earth, Part 1 Rev. Dr. Bob Shore-Goss  </a:t>
            </a:r>
            <a:r>
              <a:rPr lang="en-US" sz="2800" b="1" u="sng" dirty="0" smtClean="0">
                <a:solidFill>
                  <a:srgbClr val="0000FF"/>
                </a:solidFill>
                <a:latin typeface="Arial" panose="020B0604020202020204" pitchFamily="34" charset="0"/>
                <a:ea typeface="Calibri" panose="020F0502020204030204" pitchFamily="34" charset="0"/>
                <a:hlinkClick r:id="rId3"/>
              </a:rPr>
              <a:t>https</a:t>
            </a:r>
            <a:r>
              <a:rPr lang="en-US" sz="2800" b="1" u="sng" dirty="0">
                <a:solidFill>
                  <a:srgbClr val="0000FF"/>
                </a:solidFill>
                <a:latin typeface="Arial" panose="020B0604020202020204" pitchFamily="34" charset="0"/>
                <a:ea typeface="Calibri" panose="020F0502020204030204" pitchFamily="34" charset="0"/>
                <a:hlinkClick r:id="rId3"/>
              </a:rPr>
              <a:t>://www.youtube.com/watch?v=ExLSvJXWjlQ</a:t>
            </a:r>
            <a:endParaRPr lang="en-US" sz="2800" b="1" dirty="0">
              <a:latin typeface="Arial" panose="020B0604020202020204" pitchFamily="34" charset="0"/>
              <a:ea typeface="Calibri" panose="020F0502020204030204" pitchFamily="34" charset="0"/>
            </a:endParaRPr>
          </a:p>
          <a:p>
            <a:pPr>
              <a:lnSpc>
                <a:spcPct val="115000"/>
              </a:lnSpc>
              <a:spcAft>
                <a:spcPts val="1000"/>
              </a:spcAft>
            </a:pPr>
            <a:r>
              <a:rPr lang="en-US" sz="2800" b="1" dirty="0">
                <a:latin typeface="Arial" panose="020B0604020202020204" pitchFamily="34" charset="0"/>
                <a:ea typeface="Calibri" panose="020F0502020204030204" pitchFamily="34" charset="0"/>
              </a:rPr>
              <a:t>State of the Earth, Part 2, Rev. Dr. Bob </a:t>
            </a:r>
            <a:r>
              <a:rPr lang="en-US" sz="2800" b="1" dirty="0" smtClean="0">
                <a:latin typeface="Arial" panose="020B0604020202020204" pitchFamily="34" charset="0"/>
                <a:ea typeface="Calibri" panose="020F0502020204030204" pitchFamily="34" charset="0"/>
              </a:rPr>
              <a:t>Shore-Goss  </a:t>
            </a:r>
            <a:r>
              <a:rPr lang="en-US" sz="2800" b="1" u="sng" dirty="0" smtClean="0">
                <a:solidFill>
                  <a:srgbClr val="0000FF"/>
                </a:solidFill>
                <a:latin typeface="Arial" panose="020B0604020202020204" pitchFamily="34" charset="0"/>
                <a:ea typeface="Calibri" panose="020F0502020204030204" pitchFamily="34" charset="0"/>
                <a:hlinkClick r:id="rId4"/>
              </a:rPr>
              <a:t>https</a:t>
            </a:r>
            <a:r>
              <a:rPr lang="en-US" sz="2800" b="1" u="sng" dirty="0">
                <a:solidFill>
                  <a:srgbClr val="0000FF"/>
                </a:solidFill>
                <a:latin typeface="Arial" panose="020B0604020202020204" pitchFamily="34" charset="0"/>
                <a:ea typeface="Calibri" panose="020F0502020204030204" pitchFamily="34" charset="0"/>
                <a:hlinkClick r:id="rId4"/>
              </a:rPr>
              <a:t>://www.youtube.com/watch?v=-e2oOB2sqrA</a:t>
            </a:r>
            <a:endParaRPr lang="en-US" sz="2800" b="1" dirty="0">
              <a:latin typeface="Arial" panose="020B0604020202020204" pitchFamily="34" charset="0"/>
              <a:ea typeface="Calibri" panose="020F0502020204030204" pitchFamily="34" charset="0"/>
            </a:endParaRPr>
          </a:p>
        </p:txBody>
      </p:sp>
      <p:sp>
        <p:nvSpPr>
          <p:cNvPr id="4" name="Rectangle 3"/>
          <p:cNvSpPr/>
          <p:nvPr/>
        </p:nvSpPr>
        <p:spPr>
          <a:xfrm>
            <a:off x="3048000" y="1788038"/>
            <a:ext cx="6096000" cy="410882"/>
          </a:xfrm>
          <a:prstGeom prst="rect">
            <a:avLst/>
          </a:prstGeom>
        </p:spPr>
        <p:txBody>
          <a:bodyPr>
            <a:spAutoFit/>
          </a:bodyPr>
          <a:lstStyle/>
          <a:p>
            <a:pPr>
              <a:lnSpc>
                <a:spcPct val="115000"/>
              </a:lnSpc>
              <a:spcAft>
                <a:spcPts val="1000"/>
              </a:spcAft>
            </a:pPr>
            <a:r>
              <a:rPr lang="en-US" b="1" dirty="0">
                <a:latin typeface="Arial" panose="020B0604020202020204" pitchFamily="34" charset="0"/>
                <a:ea typeface="Calibri" panose="020F0502020204030204" pitchFamily="34" charset="0"/>
              </a:rPr>
              <a:t> </a:t>
            </a:r>
            <a:endParaRPr lang="en-US" b="1"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2060192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Other Resources</a:t>
            </a:r>
            <a:endParaRPr lang="en-US" dirty="0"/>
          </a:p>
        </p:txBody>
      </p:sp>
      <p:sp>
        <p:nvSpPr>
          <p:cNvPr id="3" name="Content Placeholder 2"/>
          <p:cNvSpPr>
            <a:spLocks noGrp="1"/>
          </p:cNvSpPr>
          <p:nvPr>
            <p:ph idx="1"/>
          </p:nvPr>
        </p:nvSpPr>
        <p:spPr>
          <a:xfrm>
            <a:off x="561109" y="1568307"/>
            <a:ext cx="8712893" cy="4738975"/>
          </a:xfrm>
        </p:spPr>
        <p:txBody>
          <a:bodyPr/>
          <a:lstStyle/>
          <a:p>
            <a:r>
              <a:rPr lang="en-US" sz="2800" b="1" dirty="0"/>
              <a:t>Charlene </a:t>
            </a:r>
            <a:r>
              <a:rPr lang="en-US" sz="2800" b="1" dirty="0" err="1"/>
              <a:t>Hosenfeld</a:t>
            </a:r>
            <a:r>
              <a:rPr lang="en-US" sz="2800" b="1" dirty="0"/>
              <a:t>, Eco-Faith: Creating &amp; Sustaining Green Congregations, Cleveland, The Pilgrim Press, 2009. </a:t>
            </a:r>
            <a:endParaRPr lang="en-US" sz="2800" b="1" dirty="0" smtClean="0"/>
          </a:p>
          <a:p>
            <a:r>
              <a:rPr lang="en-US" sz="2800" b="1" dirty="0" smtClean="0"/>
              <a:t>Environmental </a:t>
            </a:r>
            <a:r>
              <a:rPr lang="en-US" sz="2800" b="1" dirty="0"/>
              <a:t>Justice Ministries  </a:t>
            </a:r>
            <a:r>
              <a:rPr lang="en-US" sz="2800" b="1" dirty="0">
                <a:hlinkClick r:id="rId2"/>
              </a:rPr>
              <a:t>http://</a:t>
            </a:r>
            <a:r>
              <a:rPr lang="en-US" sz="2800" b="1" dirty="0" smtClean="0">
                <a:hlinkClick r:id="rId2"/>
              </a:rPr>
              <a:t>www.ucc.org/environmental-ministries_about-us</a:t>
            </a:r>
            <a:endParaRPr lang="en-US" sz="2800" b="1" dirty="0" smtClean="0"/>
          </a:p>
          <a:p>
            <a:r>
              <a:rPr lang="en-US" sz="2800" b="1" dirty="0" smtClean="0"/>
              <a:t>Interfaith Power &amp; </a:t>
            </a:r>
            <a:r>
              <a:rPr lang="en-US" sz="2800" b="1" dirty="0"/>
              <a:t>Light  </a:t>
            </a:r>
            <a:r>
              <a:rPr lang="en-US" sz="2800" b="1" dirty="0">
                <a:hlinkClick r:id="rId3"/>
              </a:rPr>
              <a:t>http://www.interfaithpowerandlight.org</a:t>
            </a:r>
            <a:r>
              <a:rPr lang="en-US" sz="2800" b="1" dirty="0" smtClean="0">
                <a:hlinkClick r:id="rId3"/>
              </a:rPr>
              <a:t>/</a:t>
            </a:r>
            <a:endParaRPr lang="en-US" sz="2800" b="1" dirty="0" smtClean="0"/>
          </a:p>
          <a:p>
            <a:endParaRPr lang="en-US" sz="2800" b="1" dirty="0" smtClean="0"/>
          </a:p>
          <a:p>
            <a:endParaRPr lang="en-US" b="1" dirty="0"/>
          </a:p>
          <a:p>
            <a:endParaRPr lang="en-US" dirty="0"/>
          </a:p>
        </p:txBody>
      </p:sp>
    </p:spTree>
    <p:extLst>
      <p:ext uri="{BB962C8B-B14F-4D97-AF65-F5344CB8AC3E}">
        <p14:creationId xmlns:p14="http://schemas.microsoft.com/office/powerpoint/2010/main" xmlns="" val="1171723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77334" y="1401293"/>
            <a:ext cx="8596668" cy="4521320"/>
          </a:xfrm>
        </p:spPr>
        <p:txBody>
          <a:bodyPr>
            <a:normAutofit fontScale="92500" lnSpcReduction="10000"/>
          </a:bodyPr>
          <a:lstStyle/>
          <a:p>
            <a:endParaRPr lang="en-US" b="1" dirty="0"/>
          </a:p>
          <a:p>
            <a:r>
              <a:rPr lang="en-US" sz="2400" b="1" dirty="0"/>
              <a:t>Virtual Tour:  Explore the UCC Environmental  Ministries  </a:t>
            </a:r>
            <a:r>
              <a:rPr lang="en-US" sz="2400" b="1" u="sng" dirty="0">
                <a:hlinkClick r:id="rId2"/>
              </a:rPr>
              <a:t>http://www.ucc.org/environmental-ministries/</a:t>
            </a:r>
            <a:r>
              <a:rPr lang="en-US" sz="2400" b="1" dirty="0"/>
              <a:t>   The UCC has a phenomenal internet site on environmental ministries and resources.  Play, explore, learn, and follow where your interest and the Spirit lead you.  </a:t>
            </a:r>
          </a:p>
          <a:p>
            <a:r>
              <a:rPr lang="en-US" sz="2400" b="1" dirty="0"/>
              <a:t>Checkout the Massachusetts Conference on Environment/Climate Justice </a:t>
            </a:r>
            <a:r>
              <a:rPr lang="en-US" sz="2400" b="1" u="sng" dirty="0">
                <a:hlinkClick r:id="rId3"/>
              </a:rPr>
              <a:t>http://www.macucc.org/environment</a:t>
            </a:r>
            <a:endParaRPr lang="en-US" sz="2400" b="1" dirty="0"/>
          </a:p>
          <a:p>
            <a:r>
              <a:rPr lang="en-US" sz="2400" b="1" dirty="0"/>
              <a:t>(This is good example of a conference website on environment/climate change).  If your conference does not have such a resource, you can create on for your conference. </a:t>
            </a:r>
          </a:p>
        </p:txBody>
      </p:sp>
    </p:spTree>
    <p:extLst>
      <p:ext uri="{BB962C8B-B14F-4D97-AF65-F5344CB8AC3E}">
        <p14:creationId xmlns:p14="http://schemas.microsoft.com/office/powerpoint/2010/main" xmlns="" val="13895409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dirty="0"/>
              <a:t>Green Congregations CIPL (California Interfaith Power &amp; Light) Allis </a:t>
            </a:r>
            <a:r>
              <a:rPr lang="en-US" sz="2800" b="1" dirty="0" err="1"/>
              <a:t>Druffel</a:t>
            </a:r>
            <a:endParaRPr lang="en-US" sz="2800" b="1" dirty="0"/>
          </a:p>
          <a:p>
            <a:r>
              <a:rPr lang="en-US" sz="2800" b="1" u="sng" dirty="0">
                <a:hlinkClick r:id="rId2"/>
              </a:rPr>
              <a:t>https://www.youtube.com/watch?v=rJYYHBhMYEU</a:t>
            </a:r>
            <a:endParaRPr lang="en-US" sz="2800" b="1" u="sng" dirty="0"/>
          </a:p>
          <a:p>
            <a:r>
              <a:rPr lang="en-US" sz="2800" b="1" dirty="0"/>
              <a:t>Greening Congregation CIPL Part 2, Allis </a:t>
            </a:r>
            <a:r>
              <a:rPr lang="en-US" sz="2800" b="1" dirty="0" err="1"/>
              <a:t>Druffel</a:t>
            </a:r>
            <a:endParaRPr lang="en-US" sz="2800" b="1" dirty="0"/>
          </a:p>
          <a:p>
            <a:r>
              <a:rPr lang="en-US" sz="2800" b="1" u="sng" dirty="0">
                <a:hlinkClick r:id="rId3"/>
              </a:rPr>
              <a:t>https://www.youtube.com/watch?v=j9lnEfp_9hA</a:t>
            </a:r>
            <a:endParaRPr lang="en-US" sz="2800" b="1" u="sng" dirty="0"/>
          </a:p>
          <a:p>
            <a:endParaRPr lang="en-US" sz="2800" dirty="0"/>
          </a:p>
        </p:txBody>
      </p:sp>
    </p:spTree>
    <p:extLst>
      <p:ext uri="{BB962C8B-B14F-4D97-AF65-F5344CB8AC3E}">
        <p14:creationId xmlns:p14="http://schemas.microsoft.com/office/powerpoint/2010/main" xmlns="" val="4178670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8373" y="1"/>
            <a:ext cx="8785629" cy="6041362"/>
          </a:xfrm>
        </p:spPr>
        <p:txBody>
          <a:bodyPr>
            <a:noAutofit/>
          </a:bodyPr>
          <a:lstStyle/>
          <a:p>
            <a:endParaRPr lang="en-US" sz="2800" b="1" u="sng" dirty="0"/>
          </a:p>
          <a:p>
            <a:endParaRPr lang="en-US" sz="2800" b="1" dirty="0" smtClean="0"/>
          </a:p>
          <a:p>
            <a:endParaRPr lang="en-US" sz="2800" b="1" dirty="0"/>
          </a:p>
          <a:p>
            <a:endParaRPr lang="en-US" sz="2800" b="1" dirty="0" smtClean="0"/>
          </a:p>
          <a:p>
            <a:r>
              <a:rPr lang="en-US" sz="2800" b="1" dirty="0" smtClean="0"/>
              <a:t>Greening </a:t>
            </a:r>
            <a:r>
              <a:rPr lang="en-US" sz="2800" b="1" dirty="0"/>
              <a:t>your Campus, Part 1 Rev. Dr. Bob Shore-Goss</a:t>
            </a:r>
          </a:p>
          <a:p>
            <a:r>
              <a:rPr lang="en-US" sz="2800" b="1" u="sng" dirty="0">
                <a:hlinkClick r:id="rId2"/>
              </a:rPr>
              <a:t>https://www.youtube.com/watch?v=TPuCEr1lClQ</a:t>
            </a:r>
            <a:endParaRPr lang="en-US" sz="2800" b="1" dirty="0"/>
          </a:p>
          <a:p>
            <a:r>
              <a:rPr lang="en-US" sz="2800" b="1" dirty="0"/>
              <a:t>Greening your Campus, Part 2, Rev. Dr. Bob Shore-Goss</a:t>
            </a:r>
          </a:p>
          <a:p>
            <a:r>
              <a:rPr lang="en-US" sz="2800" b="1" u="sng" dirty="0">
                <a:hlinkClick r:id="rId3"/>
              </a:rPr>
              <a:t>https://www.youtube.com/watch?v=FXODDBieD6I</a:t>
            </a:r>
            <a:endParaRPr lang="en-US" sz="2800" dirty="0"/>
          </a:p>
        </p:txBody>
      </p:sp>
    </p:spTree>
    <p:extLst>
      <p:ext uri="{BB962C8B-B14F-4D97-AF65-F5344CB8AC3E}">
        <p14:creationId xmlns:p14="http://schemas.microsoft.com/office/powerpoint/2010/main" xmlns="" val="3260844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“Eventually only our sense of the sacred will save us.” </a:t>
            </a:r>
            <a:r>
              <a:rPr lang="en-US" sz="3200" dirty="0"/>
              <a:t>Thomas </a:t>
            </a:r>
            <a:r>
              <a:rPr lang="en-US" sz="3200" dirty="0" smtClean="0"/>
              <a:t>Berry</a:t>
            </a:r>
          </a:p>
          <a:p>
            <a:endParaRPr lang="en-US" sz="3200" dirty="0"/>
          </a:p>
          <a:p>
            <a:r>
              <a:rPr lang="en-US" sz="3200" dirty="0" smtClean="0"/>
              <a:t>“The forms and individual characters of living and growing things, of inanimate things, of animals and flowers and all nature constitute their holiness in the sight of God.”  Thomas Merton </a:t>
            </a:r>
          </a:p>
          <a:p>
            <a:r>
              <a:rPr lang="en-US" sz="4000" dirty="0"/>
              <a:t> </a:t>
            </a:r>
          </a:p>
        </p:txBody>
      </p:sp>
    </p:spTree>
    <p:extLst>
      <p:ext uri="{BB962C8B-B14F-4D97-AF65-F5344CB8AC3E}">
        <p14:creationId xmlns:p14="http://schemas.microsoft.com/office/powerpoint/2010/main" xmlns="" val="1069042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Subscribe to e-news Or have individual folks subscribe and report on important events</a:t>
            </a:r>
            <a:endParaRPr lang="en-US" dirty="0"/>
          </a:p>
        </p:txBody>
      </p:sp>
      <p:sp>
        <p:nvSpPr>
          <p:cNvPr id="3" name="Content Placeholder 2"/>
          <p:cNvSpPr>
            <a:spLocks noGrp="1"/>
          </p:cNvSpPr>
          <p:nvPr>
            <p:ph idx="1"/>
          </p:nvPr>
        </p:nvSpPr>
        <p:spPr>
          <a:xfrm>
            <a:off x="677334" y="1747777"/>
            <a:ext cx="8596668" cy="4293585"/>
          </a:xfrm>
        </p:spPr>
        <p:txBody>
          <a:bodyPr>
            <a:normAutofit/>
          </a:bodyPr>
          <a:lstStyle/>
          <a:p>
            <a:r>
              <a:rPr lang="en-US" sz="3200" b="1" dirty="0"/>
              <a:t>Environmental Defense Fund </a:t>
            </a:r>
            <a:r>
              <a:rPr lang="en-US" sz="3200" b="1" u="sng" dirty="0">
                <a:hlinkClick r:id="rId2"/>
              </a:rPr>
              <a:t>www.edf.org</a:t>
            </a:r>
            <a:r>
              <a:rPr lang="en-US" sz="3200" b="1" dirty="0"/>
              <a:t>  </a:t>
            </a:r>
          </a:p>
          <a:p>
            <a:r>
              <a:rPr lang="en-US" sz="3200" b="1" dirty="0"/>
              <a:t>Earth First  </a:t>
            </a:r>
            <a:r>
              <a:rPr lang="en-US" sz="3200" b="1" u="sng" dirty="0">
                <a:hlinkClick r:id="rId3"/>
              </a:rPr>
              <a:t>www.earthfirst.org</a:t>
            </a:r>
            <a:endParaRPr lang="en-US" sz="3200" b="1" dirty="0"/>
          </a:p>
          <a:p>
            <a:r>
              <a:rPr lang="en-US" sz="3200" b="1" dirty="0"/>
              <a:t>Sierra Club </a:t>
            </a:r>
            <a:r>
              <a:rPr lang="en-US" sz="3200" b="1" u="sng" dirty="0">
                <a:hlinkClick r:id="rId4"/>
              </a:rPr>
              <a:t>www.sierraclub.org</a:t>
            </a:r>
            <a:endParaRPr lang="en-US" sz="3200" b="1" dirty="0"/>
          </a:p>
          <a:p>
            <a:r>
              <a:rPr lang="en-US" sz="3200" b="1" dirty="0"/>
              <a:t>Audubon Society  </a:t>
            </a:r>
            <a:r>
              <a:rPr lang="en-US" sz="3200" b="1" u="sng" dirty="0">
                <a:hlinkClick r:id="rId5"/>
              </a:rPr>
              <a:t>www.audobon.org</a:t>
            </a:r>
            <a:endParaRPr lang="en-US" sz="3200" b="1" dirty="0"/>
          </a:p>
          <a:p>
            <a:r>
              <a:rPr lang="en-US" sz="3200" b="1" dirty="0" smtClean="0"/>
              <a:t>Citizens for </a:t>
            </a:r>
            <a:r>
              <a:rPr lang="en-US" sz="3200" b="1" dirty="0"/>
              <a:t>Planet Earth </a:t>
            </a:r>
            <a:r>
              <a:rPr lang="en-US" sz="3200" b="1" dirty="0">
                <a:hlinkClick r:id="rId6"/>
              </a:rPr>
              <a:t>http://</a:t>
            </a:r>
            <a:r>
              <a:rPr lang="en-US" sz="3200" b="1" dirty="0" smtClean="0">
                <a:hlinkClick r:id="rId6"/>
              </a:rPr>
              <a:t>www.tryscience.org/csp/csp.html</a:t>
            </a:r>
            <a:endParaRPr lang="en-US" sz="3200" b="1" dirty="0" smtClean="0"/>
          </a:p>
          <a:p>
            <a:endParaRPr lang="en-US" sz="3200" b="1" dirty="0" smtClean="0"/>
          </a:p>
          <a:p>
            <a:endParaRPr lang="en-US" sz="3200" b="1" dirty="0"/>
          </a:p>
        </p:txBody>
      </p:sp>
    </p:spTree>
    <p:extLst>
      <p:ext uri="{BB962C8B-B14F-4D97-AF65-F5344CB8AC3E}">
        <p14:creationId xmlns:p14="http://schemas.microsoft.com/office/powerpoint/2010/main" xmlns="" val="32188081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More sites</a:t>
            </a:r>
            <a:endParaRPr lang="en-US" dirty="0"/>
          </a:p>
        </p:txBody>
      </p:sp>
      <p:sp>
        <p:nvSpPr>
          <p:cNvPr id="3" name="Content Placeholder 2"/>
          <p:cNvSpPr>
            <a:spLocks noGrp="1"/>
          </p:cNvSpPr>
          <p:nvPr>
            <p:ph idx="1"/>
          </p:nvPr>
        </p:nvSpPr>
        <p:spPr/>
        <p:txBody>
          <a:bodyPr>
            <a:normAutofit/>
          </a:bodyPr>
          <a:lstStyle/>
          <a:p>
            <a:r>
              <a:rPr lang="en-US" sz="3200" b="1" dirty="0"/>
              <a:t>Green Peace  </a:t>
            </a:r>
            <a:r>
              <a:rPr lang="en-US" sz="3200" b="1" dirty="0">
                <a:hlinkClick r:id="rId2"/>
              </a:rPr>
              <a:t>http://www.greenpeace.org/usa/en</a:t>
            </a:r>
            <a:r>
              <a:rPr lang="en-US" sz="3200" b="1" dirty="0" smtClean="0">
                <a:hlinkClick r:id="rId2"/>
              </a:rPr>
              <a:t>/</a:t>
            </a:r>
            <a:endParaRPr lang="en-US" sz="3200" b="1" dirty="0" smtClean="0"/>
          </a:p>
          <a:p>
            <a:pPr marL="342900" lvl="8" indent="-342900"/>
            <a:r>
              <a:rPr lang="en-US" sz="3200" b="1" dirty="0" smtClean="0"/>
              <a:t>PETA http: </a:t>
            </a:r>
            <a:r>
              <a:rPr lang="en-US" sz="3200" b="1" dirty="0" smtClean="0">
                <a:hlinkClick r:id="rId3"/>
              </a:rPr>
              <a:t>www.peta.org/</a:t>
            </a:r>
            <a:endParaRPr lang="en-US" sz="3200" b="1" dirty="0" smtClean="0"/>
          </a:p>
          <a:p>
            <a:pPr marL="342900" lvl="8" indent="-342900"/>
            <a:r>
              <a:rPr lang="en-US" sz="3200" b="1" dirty="0" smtClean="0"/>
              <a:t>Eco-Jesuit </a:t>
            </a:r>
            <a:r>
              <a:rPr lang="en-US" sz="3200" b="1" dirty="0">
                <a:hlinkClick r:id="rId4"/>
              </a:rPr>
              <a:t>http://www.ecojesuit.com/</a:t>
            </a:r>
            <a:endParaRPr lang="en-US" sz="3200" b="1" dirty="0"/>
          </a:p>
          <a:p>
            <a:r>
              <a:rPr lang="en-US" sz="3200" dirty="0" smtClean="0"/>
              <a:t>Interfaith Power &amp; </a:t>
            </a:r>
            <a:r>
              <a:rPr lang="en-US" sz="3200" dirty="0"/>
              <a:t>Light  </a:t>
            </a:r>
            <a:r>
              <a:rPr lang="en-US" sz="3200" dirty="0">
                <a:hlinkClick r:id="rId5"/>
              </a:rPr>
              <a:t>http://www.interfaithpowerandlight.org</a:t>
            </a:r>
            <a:r>
              <a:rPr lang="en-US" sz="3200" dirty="0" smtClean="0">
                <a:hlinkClick r:id="rId5"/>
              </a:rPr>
              <a:t>/</a:t>
            </a:r>
            <a:endParaRPr lang="en-US" sz="3200" dirty="0" smtClean="0"/>
          </a:p>
          <a:p>
            <a:endParaRPr lang="en-US" sz="3200" dirty="0" smtClean="0"/>
          </a:p>
          <a:p>
            <a:endParaRPr lang="en-US" dirty="0"/>
          </a:p>
        </p:txBody>
      </p:sp>
    </p:spTree>
    <p:extLst>
      <p:ext uri="{BB962C8B-B14F-4D97-AF65-F5344CB8AC3E}">
        <p14:creationId xmlns:p14="http://schemas.microsoft.com/office/powerpoint/2010/main" xmlns="" val="208076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818" y="121228"/>
            <a:ext cx="8596668" cy="1320800"/>
          </a:xfrm>
        </p:spPr>
        <p:txBody>
          <a:bodyPr>
            <a:normAutofit/>
          </a:bodyPr>
          <a:lstStyle/>
          <a:p>
            <a:pPr algn="ctr"/>
            <a:r>
              <a:rPr lang="en-US" dirty="0" err="1" smtClean="0"/>
              <a:t>Lectio</a:t>
            </a:r>
            <a:r>
              <a:rPr lang="en-US" dirty="0" smtClean="0"/>
              <a:t> </a:t>
            </a:r>
            <a:r>
              <a:rPr lang="en-US" dirty="0" err="1" smtClean="0"/>
              <a:t>Divina</a:t>
            </a:r>
            <a:r>
              <a:rPr lang="en-US" dirty="0" smtClean="0"/>
              <a:t> with the Book of Nature</a:t>
            </a:r>
            <a:endParaRPr lang="en-US" dirty="0"/>
          </a:p>
        </p:txBody>
      </p:sp>
      <p:sp>
        <p:nvSpPr>
          <p:cNvPr id="3" name="Content Placeholder 2"/>
          <p:cNvSpPr>
            <a:spLocks noGrp="1"/>
          </p:cNvSpPr>
          <p:nvPr>
            <p:ph idx="1"/>
          </p:nvPr>
        </p:nvSpPr>
        <p:spPr>
          <a:xfrm>
            <a:off x="713818" y="820891"/>
            <a:ext cx="8560184" cy="5746164"/>
          </a:xfrm>
        </p:spPr>
        <p:txBody>
          <a:bodyPr>
            <a:noAutofit/>
          </a:bodyPr>
          <a:lstStyle/>
          <a:p>
            <a:r>
              <a:rPr lang="en-US" sz="2400" i="1" dirty="0" smtClean="0"/>
              <a:t>At </a:t>
            </a:r>
            <a:r>
              <a:rPr lang="en-US" sz="2400" i="1" dirty="0"/>
              <a:t>the time I was eleven years old. My family was moving from a more settled part of a small southern town out to the edge of town where the new house was being built. The house, not yet finished, was situated on a slight incline. Down below was a small creek and there across the creek was a meadow. It was an early afternoon in late May when I first wandered down the incline, crossed the creek, and looked out over the scene. The field was covered with white lilies rising above the thick grass. A magic moment, this experience gave to my life something that seems to explain my thinking at a more profound level than almost any other experience I can remember. It was not only the lilies. It was the singing of crickets and the woodlands in the distance and the clouds in a clear sky</a:t>
            </a:r>
            <a:r>
              <a:rPr lang="en-US" sz="2400" i="1" dirty="0" smtClean="0"/>
              <a:t>...  Thomas </a:t>
            </a:r>
            <a:r>
              <a:rPr lang="en-US" sz="2400" i="1" dirty="0" smtClean="0"/>
              <a:t>Berry</a:t>
            </a:r>
            <a:endParaRPr lang="en-US" sz="2400" dirty="0"/>
          </a:p>
        </p:txBody>
      </p:sp>
    </p:spTree>
    <p:extLst>
      <p:ext uri="{BB962C8B-B14F-4D97-AF65-F5344CB8AC3E}">
        <p14:creationId xmlns:p14="http://schemas.microsoft.com/office/powerpoint/2010/main" xmlns="" val="838064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 with the Earth</a:t>
            </a:r>
            <a:endParaRPr lang="en-US" dirty="0"/>
          </a:p>
        </p:txBody>
      </p:sp>
      <p:sp>
        <p:nvSpPr>
          <p:cNvPr id="3" name="Content Placeholder 2"/>
          <p:cNvSpPr>
            <a:spLocks noGrp="1"/>
          </p:cNvSpPr>
          <p:nvPr>
            <p:ph idx="1"/>
          </p:nvPr>
        </p:nvSpPr>
        <p:spPr>
          <a:xfrm>
            <a:off x="677334" y="1517073"/>
            <a:ext cx="8596668" cy="5257800"/>
          </a:xfrm>
        </p:spPr>
        <p:txBody>
          <a:bodyPr>
            <a:noAutofit/>
          </a:bodyPr>
          <a:lstStyle/>
          <a:p>
            <a:r>
              <a:rPr lang="en-US" sz="2400" b="1" dirty="0"/>
              <a:t>We, the   (Church Name), proclaim our love for God's Creation and profess our belief that the Earth, ourselves, and all life are an interconnected as part of the sacred Web of Life. We acknowledge that the Web of Life is the Body of the risen Christ.</a:t>
            </a:r>
          </a:p>
          <a:p>
            <a:r>
              <a:rPr lang="en-US" sz="2400" b="1" dirty="0"/>
              <a:t>We covenant together to commit ourselves as a church and individuals in the great work of healing, preservation and justice as we strive to reduce our individual and collective negative impact on the environment and to repair the damage that has been done to God's Earth. In worship and church life we will express our appreciation and give praise for the Earth and display a reverence for the Earth community of life.  </a:t>
            </a:r>
          </a:p>
        </p:txBody>
      </p:sp>
    </p:spTree>
    <p:extLst>
      <p:ext uri="{BB962C8B-B14F-4D97-AF65-F5344CB8AC3E}">
        <p14:creationId xmlns:p14="http://schemas.microsoft.com/office/powerpoint/2010/main" xmlns="" val="292676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b="1" dirty="0"/>
              <a:t>We commit ourselves to </a:t>
            </a:r>
            <a:r>
              <a:rPr lang="en-US" sz="2400" b="1" dirty="0" err="1"/>
              <a:t>Earthcare</a:t>
            </a:r>
            <a:r>
              <a:rPr lang="en-US" sz="2400" b="1" dirty="0"/>
              <a:t> and to the biblical principles of taking only what we need, and heal the harm to Earth we do, and keep the Earth in repair for the future.  We realize that we belong to the Earth and that the Earth is a member of our church. </a:t>
            </a:r>
          </a:p>
          <a:p>
            <a:r>
              <a:rPr lang="en-US" sz="2400" b="1" dirty="0"/>
              <a:t>We make this covenant in the hope and faith that through our Earth care we will be able to help improve and sustain the health of the land, air and water for the benefit of all current and future inhabitants of this Planet. Amen!</a:t>
            </a:r>
          </a:p>
          <a:p>
            <a:endParaRPr lang="en-US" dirty="0"/>
          </a:p>
        </p:txBody>
      </p:sp>
    </p:spTree>
    <p:extLst>
      <p:ext uri="{BB962C8B-B14F-4D97-AF65-F5344CB8AC3E}">
        <p14:creationId xmlns:p14="http://schemas.microsoft.com/office/powerpoint/2010/main" xmlns="" val="37936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anctuary Lighting.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762000"/>
            <a:ext cx="12598400" cy="708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3"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sp>
        <p:nvSpPr>
          <p:cNvPr id="43012" name="TextBox 3"/>
          <p:cNvSpPr txBox="1">
            <a:spLocks noChangeArrowheads="1"/>
          </p:cNvSpPr>
          <p:nvPr/>
        </p:nvSpPr>
        <p:spPr bwMode="auto">
          <a:xfrm>
            <a:off x="2032000" y="76201"/>
            <a:ext cx="7721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4000"/>
              <a:t>ENERGY EFFICIENCY</a:t>
            </a:r>
          </a:p>
        </p:txBody>
      </p:sp>
    </p:spTree>
    <p:extLst>
      <p:ext uri="{BB962C8B-B14F-4D97-AF65-F5344CB8AC3E}">
        <p14:creationId xmlns:p14="http://schemas.microsoft.com/office/powerpoint/2010/main" xmlns="" val="192400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Footer Placeholder 2"/>
          <p:cNvSpPr>
            <a:spLocks noGrp="1"/>
          </p:cNvSpPr>
          <p:nvPr>
            <p:ph type="ftr" sz="quarter" idx="11"/>
          </p:nvPr>
        </p:nvSpPr>
        <p:spPr bwMode="auto">
          <a:ln>
            <a:miter lim="800000"/>
            <a:headEnd/>
            <a:tailEnd/>
          </a:ln>
        </p:spPr>
        <p:txBody>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r>
              <a:rPr lang="en-US" sz="1200">
                <a:solidFill>
                  <a:srgbClr val="FFFFFF"/>
                </a:solidFill>
              </a:rPr>
              <a:t>FCC Orange in Green Action</a:t>
            </a:r>
          </a:p>
        </p:txBody>
      </p:sp>
      <p:sp>
        <p:nvSpPr>
          <p:cNvPr id="45060" name="TextBox 3"/>
          <p:cNvSpPr txBox="1">
            <a:spLocks noChangeArrowheads="1"/>
          </p:cNvSpPr>
          <p:nvPr/>
        </p:nvSpPr>
        <p:spPr bwMode="auto">
          <a:xfrm>
            <a:off x="609600" y="-22225"/>
            <a:ext cx="10972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charset="0"/>
                <a:ea typeface="ＭＳ Ｐゴシック" charset="0"/>
                <a:cs typeface="ＭＳ Ｐゴシック" charset="0"/>
              </a:defRPr>
            </a:lvl1pPr>
            <a:lvl2pPr marL="37931725" indent="-37474525">
              <a:defRPr sz="2400" b="1">
                <a:solidFill>
                  <a:schemeClr val="tx1"/>
                </a:solidFill>
                <a:latin typeface="Tahoma" charset="0"/>
                <a:ea typeface="ＭＳ Ｐゴシック" charset="0"/>
              </a:defRPr>
            </a:lvl2pPr>
            <a:lvl3pPr>
              <a:defRPr sz="2400" b="1">
                <a:solidFill>
                  <a:schemeClr val="tx1"/>
                </a:solidFill>
                <a:latin typeface="Tahoma" charset="0"/>
                <a:ea typeface="ＭＳ Ｐゴシック" charset="0"/>
              </a:defRPr>
            </a:lvl3pPr>
            <a:lvl4pPr>
              <a:defRPr sz="2400" b="1">
                <a:solidFill>
                  <a:schemeClr val="tx1"/>
                </a:solidFill>
                <a:latin typeface="Tahoma" charset="0"/>
                <a:ea typeface="ＭＳ Ｐゴシック" charset="0"/>
              </a:defRPr>
            </a:lvl4pPr>
            <a:lvl5pPr>
              <a:defRPr sz="2400" b="1">
                <a:solidFill>
                  <a:schemeClr val="tx1"/>
                </a:solidFill>
                <a:latin typeface="Tahoma" charset="0"/>
                <a:ea typeface="ＭＳ Ｐゴシック" charset="0"/>
              </a:defRPr>
            </a:lvl5pPr>
            <a:lvl6pPr marL="457200" eaLnBrk="0" fontAlgn="base" hangingPunct="0">
              <a:spcBef>
                <a:spcPct val="0"/>
              </a:spcBef>
              <a:spcAft>
                <a:spcPct val="0"/>
              </a:spcAft>
              <a:defRPr sz="2400" b="1">
                <a:solidFill>
                  <a:schemeClr val="tx1"/>
                </a:solidFill>
                <a:latin typeface="Tahoma" charset="0"/>
                <a:ea typeface="ＭＳ Ｐゴシック" charset="0"/>
              </a:defRPr>
            </a:lvl6pPr>
            <a:lvl7pPr marL="914400" eaLnBrk="0" fontAlgn="base" hangingPunct="0">
              <a:spcBef>
                <a:spcPct val="0"/>
              </a:spcBef>
              <a:spcAft>
                <a:spcPct val="0"/>
              </a:spcAft>
              <a:defRPr sz="2400" b="1">
                <a:solidFill>
                  <a:schemeClr val="tx1"/>
                </a:solidFill>
                <a:latin typeface="Tahoma" charset="0"/>
                <a:ea typeface="ＭＳ Ｐゴシック" charset="0"/>
              </a:defRPr>
            </a:lvl7pPr>
            <a:lvl8pPr marL="1371600" eaLnBrk="0" fontAlgn="base" hangingPunct="0">
              <a:spcBef>
                <a:spcPct val="0"/>
              </a:spcBef>
              <a:spcAft>
                <a:spcPct val="0"/>
              </a:spcAft>
              <a:defRPr sz="2400" b="1">
                <a:solidFill>
                  <a:schemeClr val="tx1"/>
                </a:solidFill>
                <a:latin typeface="Tahoma" charset="0"/>
                <a:ea typeface="ＭＳ Ｐゴシック" charset="0"/>
              </a:defRPr>
            </a:lvl8pPr>
            <a:lvl9pPr marL="1828800" eaLnBrk="0" fontAlgn="base" hangingPunct="0">
              <a:spcBef>
                <a:spcPct val="0"/>
              </a:spcBef>
              <a:spcAft>
                <a:spcPct val="0"/>
              </a:spcAft>
              <a:defRPr sz="2400" b="1">
                <a:solidFill>
                  <a:schemeClr val="tx1"/>
                </a:solidFill>
                <a:latin typeface="Tahoma" charset="0"/>
                <a:ea typeface="ＭＳ Ｐゴシック" charset="0"/>
              </a:defRPr>
            </a:lvl9pPr>
          </a:lstStyle>
          <a:p>
            <a:pPr algn="ctr"/>
            <a:r>
              <a:rPr lang="en-US" sz="4000"/>
              <a:t>RENEWABLE ENERGY</a:t>
            </a:r>
          </a:p>
        </p:txBody>
      </p:sp>
      <p:pic>
        <p:nvPicPr>
          <p:cNvPr id="2" name="Picture 1" descr="DSC0373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458" y="821945"/>
            <a:ext cx="11206113" cy="6303439"/>
          </a:xfrm>
          <a:prstGeom prst="rect">
            <a:avLst/>
          </a:prstGeom>
        </p:spPr>
      </p:pic>
    </p:spTree>
    <p:extLst>
      <p:ext uri="{BB962C8B-B14F-4D97-AF65-F5344CB8AC3E}">
        <p14:creationId xmlns:p14="http://schemas.microsoft.com/office/powerpoint/2010/main" xmlns="" val="1963979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228</TotalTime>
  <Words>2066</Words>
  <Application>Microsoft Office PowerPoint</Application>
  <PresentationFormat>Custom</PresentationFormat>
  <Paragraphs>170</Paragraphs>
  <Slides>41</Slides>
  <Notes>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Eco-Action</vt:lpstr>
      <vt:lpstr> “Greening”  (Viriditas of Hildegard of Bingen)</vt:lpstr>
      <vt:lpstr>If we fall in love with God’s Earth, we will fight to preserve the Earth against human violence and exploitation</vt:lpstr>
      <vt:lpstr>  </vt:lpstr>
      <vt:lpstr>Lectio Divina with the Book of Nature</vt:lpstr>
      <vt:lpstr>Covenant with the Earth</vt:lpstr>
      <vt:lpstr>Slide 7</vt:lpstr>
      <vt:lpstr>Slide 8</vt:lpstr>
      <vt:lpstr>Slide 9</vt:lpstr>
      <vt:lpstr>Slide 10</vt:lpstr>
      <vt:lpstr>Slide 11</vt:lpstr>
      <vt:lpstr>Slide 12</vt:lpstr>
      <vt:lpstr>Slide 13</vt:lpstr>
      <vt:lpstr>Slide 14</vt:lpstr>
      <vt:lpstr>Slide 15</vt:lpstr>
      <vt:lpstr>  Assess Your Congregation </vt:lpstr>
      <vt:lpstr>          Greening our worship:</vt:lpstr>
      <vt:lpstr>              Sacraments</vt:lpstr>
      <vt:lpstr>  Tonglen (Taking and Giving)</vt:lpstr>
      <vt:lpstr>Worship through the Year</vt:lpstr>
      <vt:lpstr>Season of Creation http://seasonofcreation.com/calendar/</vt:lpstr>
      <vt:lpstr>Slide 22</vt:lpstr>
      <vt:lpstr> Some Additional Ideas</vt:lpstr>
      <vt:lpstr>How to read the Bible from a eco-theology point of view?  Earth Bible Project </vt:lpstr>
      <vt:lpstr>Introducing Ecological Hermeneutics, Norman Habel</vt:lpstr>
      <vt:lpstr>There are six “green” or creation-centered principles that we need to be aware of when we read the Bible. </vt:lpstr>
      <vt:lpstr>Slide 27</vt:lpstr>
      <vt:lpstr> The Earth voices its indictment against humanity.   </vt:lpstr>
      <vt:lpstr>“God so loved the world (cosmos) that God gave God’s only Child so that everyone who believes in God may not perish but may have eternal life.”  John 3:16  </vt:lpstr>
      <vt:lpstr> Resources Worship </vt:lpstr>
      <vt:lpstr>Slide 31</vt:lpstr>
      <vt:lpstr> Congregational Education </vt:lpstr>
      <vt:lpstr>   Discussion Forums:</vt:lpstr>
      <vt:lpstr> Other Videos</vt:lpstr>
      <vt:lpstr> </vt:lpstr>
      <vt:lpstr>     Other Resources</vt:lpstr>
      <vt:lpstr>Slide 37</vt:lpstr>
      <vt:lpstr>Slide 38</vt:lpstr>
      <vt:lpstr>Slide 39</vt:lpstr>
      <vt:lpstr>Subscribe to e-news Or have individual folks subscribe and report on important events</vt:lpstr>
      <vt:lpstr>  More 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Eco-Action</dc:title>
  <dc:creator>Robert Shore-Goss</dc:creator>
  <cp:lastModifiedBy>Jeff Gladu</cp:lastModifiedBy>
  <cp:revision>32</cp:revision>
  <dcterms:created xsi:type="dcterms:W3CDTF">2015-04-30T20:25:05Z</dcterms:created>
  <dcterms:modified xsi:type="dcterms:W3CDTF">2015-05-16T15:40:42Z</dcterms:modified>
</cp:coreProperties>
</file>